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80" r:id="rId2"/>
    <p:sldId id="284" r:id="rId3"/>
    <p:sldId id="307" r:id="rId4"/>
    <p:sldId id="327" r:id="rId5"/>
    <p:sldId id="308" r:id="rId6"/>
    <p:sldId id="309" r:id="rId7"/>
    <p:sldId id="313" r:id="rId8"/>
    <p:sldId id="314" r:id="rId9"/>
    <p:sldId id="315" r:id="rId10"/>
    <p:sldId id="316" r:id="rId11"/>
    <p:sldId id="318" r:id="rId12"/>
    <p:sldId id="319" r:id="rId13"/>
    <p:sldId id="328" r:id="rId14"/>
    <p:sldId id="329"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5196" autoAdjust="0"/>
  </p:normalViewPr>
  <p:slideViewPr>
    <p:cSldViewPr snapToGrid="0">
      <p:cViewPr varScale="1">
        <p:scale>
          <a:sx n="85" d="100"/>
          <a:sy n="85" d="100"/>
        </p:scale>
        <p:origin x="81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5D97D-2CC5-4CC5-8BFB-D47A60C786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AF7A3A1-43DB-4E7B-86B5-59C71A34A8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2BD407-4470-4AF5-B321-47E8E31EAA6F}" type="datetimeFigureOut">
              <a:rPr lang="en-US" smtClean="0"/>
              <a:t>3/29/2023</a:t>
            </a:fld>
            <a:endParaRPr lang="en-US" dirty="0"/>
          </a:p>
        </p:txBody>
      </p:sp>
      <p:sp>
        <p:nvSpPr>
          <p:cNvPr id="4" name="Footer Placeholder 3">
            <a:extLst>
              <a:ext uri="{FF2B5EF4-FFF2-40B4-BE49-F238E27FC236}">
                <a16:creationId xmlns:a16="http://schemas.microsoft.com/office/drawing/2014/main" id="{20F66B9C-2D8A-49C0-B0C9-972729BE6C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0BAC41A-0103-481E-8349-359C4CC488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49CFD8-8CCE-4B8D-8AB9-7DA21CD2A4D0}" type="slidenum">
              <a:rPr lang="en-US" smtClean="0"/>
              <a:t>‹#›</a:t>
            </a:fld>
            <a:endParaRPr lang="en-US" dirty="0"/>
          </a:p>
        </p:txBody>
      </p:sp>
    </p:spTree>
    <p:extLst>
      <p:ext uri="{BB962C8B-B14F-4D97-AF65-F5344CB8AC3E}">
        <p14:creationId xmlns:p14="http://schemas.microsoft.com/office/powerpoint/2010/main" val="25737153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889CE-DABA-4240-9EE2-15BC14784591}" type="datetimeFigureOut">
              <a:rPr lang="en-IN" smtClean="0"/>
              <a:t>29-03-2023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32EC9-D203-433C-AFD6-BC8226FAA4A9}" type="slidenum">
              <a:rPr lang="en-IN" smtClean="0"/>
              <a:t>‹#›</a:t>
            </a:fld>
            <a:endParaRPr lang="en-IN" dirty="0"/>
          </a:p>
        </p:txBody>
      </p:sp>
    </p:spTree>
    <p:extLst>
      <p:ext uri="{BB962C8B-B14F-4D97-AF65-F5344CB8AC3E}">
        <p14:creationId xmlns:p14="http://schemas.microsoft.com/office/powerpoint/2010/main" val="2102695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C31B-09EF-4716-9F60-6852B80F9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232DDE-6502-4ACB-86E3-C444D13A7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94E859D-AAAF-48C4-97A0-FA80399991FF}"/>
              </a:ext>
            </a:extLst>
          </p:cNvPr>
          <p:cNvSpPr>
            <a:spLocks noGrp="1"/>
          </p:cNvSpPr>
          <p:nvPr>
            <p:ph type="dt" sz="half" idx="10"/>
          </p:nvPr>
        </p:nvSpPr>
        <p:spPr/>
        <p:txBody>
          <a:bodyPr/>
          <a:lstStyle/>
          <a:p>
            <a:fld id="{ACCB8E92-F112-4585-9128-E974A52EE341}" type="datetime1">
              <a:rPr lang="en-IN" smtClean="0"/>
              <a:t>29-03-2023</a:t>
            </a:fld>
            <a:endParaRPr lang="en-IN" dirty="0"/>
          </a:p>
        </p:txBody>
      </p:sp>
      <p:sp>
        <p:nvSpPr>
          <p:cNvPr id="5" name="Footer Placeholder 4">
            <a:extLst>
              <a:ext uri="{FF2B5EF4-FFF2-40B4-BE49-F238E27FC236}">
                <a16:creationId xmlns:a16="http://schemas.microsoft.com/office/drawing/2014/main" id="{86D956D4-BB3E-4A4C-ABEB-76F20D4FF90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CBC38FA-944B-401C-BD9A-D33AD760BCE3}"/>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5129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452B-8238-4FD9-A3C1-2D998C8A84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614C0F-075F-40F2-A08B-5B2E1EC00E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20F616-20A5-4CB3-92BD-244593A7D282}"/>
              </a:ext>
            </a:extLst>
          </p:cNvPr>
          <p:cNvSpPr>
            <a:spLocks noGrp="1"/>
          </p:cNvSpPr>
          <p:nvPr>
            <p:ph type="dt" sz="half" idx="10"/>
          </p:nvPr>
        </p:nvSpPr>
        <p:spPr/>
        <p:txBody>
          <a:bodyPr/>
          <a:lstStyle/>
          <a:p>
            <a:fld id="{C39538CD-192F-48E9-85CF-1F45B9C9C875}" type="datetime1">
              <a:rPr lang="en-IN" smtClean="0"/>
              <a:t>29-03-2023</a:t>
            </a:fld>
            <a:endParaRPr lang="en-IN" dirty="0"/>
          </a:p>
        </p:txBody>
      </p:sp>
      <p:sp>
        <p:nvSpPr>
          <p:cNvPr id="5" name="Footer Placeholder 4">
            <a:extLst>
              <a:ext uri="{FF2B5EF4-FFF2-40B4-BE49-F238E27FC236}">
                <a16:creationId xmlns:a16="http://schemas.microsoft.com/office/drawing/2014/main" id="{1663A836-7AC1-466A-998B-6DF0083EF28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CF191AD-CAD5-4975-8108-DC9F84129347}"/>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300164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B0116-849A-4192-847F-22886F8A6C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E490DA8-9D88-494A-B699-6669A73CB0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D856281-9989-4728-9A5B-4EC6F6D434A1}"/>
              </a:ext>
            </a:extLst>
          </p:cNvPr>
          <p:cNvSpPr>
            <a:spLocks noGrp="1"/>
          </p:cNvSpPr>
          <p:nvPr>
            <p:ph type="dt" sz="half" idx="10"/>
          </p:nvPr>
        </p:nvSpPr>
        <p:spPr/>
        <p:txBody>
          <a:bodyPr/>
          <a:lstStyle/>
          <a:p>
            <a:fld id="{097323A9-74D5-4C01-AFCC-F8D318AEA01A}" type="datetime1">
              <a:rPr lang="en-IN" smtClean="0"/>
              <a:t>29-03-2023</a:t>
            </a:fld>
            <a:endParaRPr lang="en-IN" dirty="0"/>
          </a:p>
        </p:txBody>
      </p:sp>
      <p:sp>
        <p:nvSpPr>
          <p:cNvPr id="5" name="Footer Placeholder 4">
            <a:extLst>
              <a:ext uri="{FF2B5EF4-FFF2-40B4-BE49-F238E27FC236}">
                <a16:creationId xmlns:a16="http://schemas.microsoft.com/office/drawing/2014/main" id="{7D32A3FE-261E-4B5C-9795-2A0AC0E22E9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196664C-3161-49DC-9DE1-103FC00C2938}"/>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405174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E187-9A7A-4673-97AB-7897B70B48D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66B4BAE-E776-4305-9DEC-9D0741A3A9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538674-FE77-476E-9CFA-96F3A267A6A2}"/>
              </a:ext>
            </a:extLst>
          </p:cNvPr>
          <p:cNvSpPr>
            <a:spLocks noGrp="1"/>
          </p:cNvSpPr>
          <p:nvPr>
            <p:ph type="dt" sz="half" idx="10"/>
          </p:nvPr>
        </p:nvSpPr>
        <p:spPr/>
        <p:txBody>
          <a:bodyPr/>
          <a:lstStyle/>
          <a:p>
            <a:fld id="{B16D794B-636C-41E1-B6F3-597BE8D78CC0}" type="datetime1">
              <a:rPr lang="en-IN" smtClean="0"/>
              <a:t>29-03-2023</a:t>
            </a:fld>
            <a:endParaRPr lang="en-IN" dirty="0"/>
          </a:p>
        </p:txBody>
      </p:sp>
      <p:sp>
        <p:nvSpPr>
          <p:cNvPr id="5" name="Footer Placeholder 4">
            <a:extLst>
              <a:ext uri="{FF2B5EF4-FFF2-40B4-BE49-F238E27FC236}">
                <a16:creationId xmlns:a16="http://schemas.microsoft.com/office/drawing/2014/main" id="{989FEA17-73AC-4031-A055-B629982F7C7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F0AA86D-1510-4A87-B767-833AB22B2D00}"/>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417606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37E8-051E-4D02-B0A2-823EA8B0F7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F2AE306-546A-4A18-B2F4-36FF6B0428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F478B-5FD6-4000-B693-53F4BC28C9BE}"/>
              </a:ext>
            </a:extLst>
          </p:cNvPr>
          <p:cNvSpPr>
            <a:spLocks noGrp="1"/>
          </p:cNvSpPr>
          <p:nvPr>
            <p:ph type="dt" sz="half" idx="10"/>
          </p:nvPr>
        </p:nvSpPr>
        <p:spPr/>
        <p:txBody>
          <a:bodyPr/>
          <a:lstStyle/>
          <a:p>
            <a:fld id="{EA4DE95A-169A-4320-BBF0-DBB85B3D34CB}" type="datetime1">
              <a:rPr lang="en-IN" smtClean="0"/>
              <a:t>29-03-2023</a:t>
            </a:fld>
            <a:endParaRPr lang="en-IN" dirty="0"/>
          </a:p>
        </p:txBody>
      </p:sp>
      <p:sp>
        <p:nvSpPr>
          <p:cNvPr id="5" name="Footer Placeholder 4">
            <a:extLst>
              <a:ext uri="{FF2B5EF4-FFF2-40B4-BE49-F238E27FC236}">
                <a16:creationId xmlns:a16="http://schemas.microsoft.com/office/drawing/2014/main" id="{68C60DEB-242B-4650-97FF-251A7D188B8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1F820DA-8E48-4667-B5A5-D6F92BC8298F}"/>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187810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09A6E-BC7A-4CE4-A4A6-A3570B4E79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3192AC-B255-4852-B50D-C56D7F4A89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EA154E0-94F4-4A16-AE31-AFE3612F81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8CAA7F7-15D3-4FFD-B679-F192A88E7EFD}"/>
              </a:ext>
            </a:extLst>
          </p:cNvPr>
          <p:cNvSpPr>
            <a:spLocks noGrp="1"/>
          </p:cNvSpPr>
          <p:nvPr>
            <p:ph type="dt" sz="half" idx="10"/>
          </p:nvPr>
        </p:nvSpPr>
        <p:spPr/>
        <p:txBody>
          <a:bodyPr/>
          <a:lstStyle/>
          <a:p>
            <a:fld id="{54FEEE21-7AA8-4B62-B9C7-16FAE9690ED5}" type="datetime1">
              <a:rPr lang="en-IN" smtClean="0"/>
              <a:t>29-03-2023</a:t>
            </a:fld>
            <a:endParaRPr lang="en-IN" dirty="0"/>
          </a:p>
        </p:txBody>
      </p:sp>
      <p:sp>
        <p:nvSpPr>
          <p:cNvPr id="6" name="Footer Placeholder 5">
            <a:extLst>
              <a:ext uri="{FF2B5EF4-FFF2-40B4-BE49-F238E27FC236}">
                <a16:creationId xmlns:a16="http://schemas.microsoft.com/office/drawing/2014/main" id="{C8037232-B266-44C2-8554-67FF8A55C87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6E1CC4F-5FF9-466B-BBA5-637EC35FA0B2}"/>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6085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D0B7-771B-4186-AC98-52A6FDA882F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6D3DE5B-9563-4C1C-8EF2-93903FEE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3C207A-965F-4248-ACD4-D7CC93D7BC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F74D750-D8AA-452E-B171-DF6E6FDCF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B658B-A48E-47F5-B69C-4B19478CB7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6CA4A2B-EB83-4208-A2A3-3CF5FE1F58B1}"/>
              </a:ext>
            </a:extLst>
          </p:cNvPr>
          <p:cNvSpPr>
            <a:spLocks noGrp="1"/>
          </p:cNvSpPr>
          <p:nvPr>
            <p:ph type="dt" sz="half" idx="10"/>
          </p:nvPr>
        </p:nvSpPr>
        <p:spPr/>
        <p:txBody>
          <a:bodyPr/>
          <a:lstStyle/>
          <a:p>
            <a:fld id="{431F7748-AF41-49B3-AC68-1B987B68D4DA}" type="datetime1">
              <a:rPr lang="en-IN" smtClean="0"/>
              <a:t>29-03-2023</a:t>
            </a:fld>
            <a:endParaRPr lang="en-IN" dirty="0"/>
          </a:p>
        </p:txBody>
      </p:sp>
      <p:sp>
        <p:nvSpPr>
          <p:cNvPr id="8" name="Footer Placeholder 7">
            <a:extLst>
              <a:ext uri="{FF2B5EF4-FFF2-40B4-BE49-F238E27FC236}">
                <a16:creationId xmlns:a16="http://schemas.microsoft.com/office/drawing/2014/main" id="{426B55EF-7484-4382-88CF-25F7550C4227}"/>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A99EB28-2DD9-4C87-8C52-1A7370FB8412}"/>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214842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8432E-22B2-4A9F-8CF1-BD39405941F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D224E09-06A8-4CED-8CF5-6D2990EEA4C3}"/>
              </a:ext>
            </a:extLst>
          </p:cNvPr>
          <p:cNvSpPr>
            <a:spLocks noGrp="1"/>
          </p:cNvSpPr>
          <p:nvPr>
            <p:ph type="dt" sz="half" idx="10"/>
          </p:nvPr>
        </p:nvSpPr>
        <p:spPr/>
        <p:txBody>
          <a:bodyPr/>
          <a:lstStyle/>
          <a:p>
            <a:fld id="{200F46B0-B2C9-4FCD-B79A-8225765B4A6A}" type="datetime1">
              <a:rPr lang="en-IN" smtClean="0"/>
              <a:t>29-03-2023</a:t>
            </a:fld>
            <a:endParaRPr lang="en-IN" dirty="0"/>
          </a:p>
        </p:txBody>
      </p:sp>
      <p:sp>
        <p:nvSpPr>
          <p:cNvPr id="4" name="Footer Placeholder 3">
            <a:extLst>
              <a:ext uri="{FF2B5EF4-FFF2-40B4-BE49-F238E27FC236}">
                <a16:creationId xmlns:a16="http://schemas.microsoft.com/office/drawing/2014/main" id="{2BDAC4B6-F4B5-4B57-B0BD-9C950537146B}"/>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B42D41B0-65A8-4CA2-B71C-05BC4C82A84E}"/>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186538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17F67-30E0-4C4A-B594-999E766401FD}"/>
              </a:ext>
            </a:extLst>
          </p:cNvPr>
          <p:cNvSpPr>
            <a:spLocks noGrp="1"/>
          </p:cNvSpPr>
          <p:nvPr>
            <p:ph type="dt" sz="half" idx="10"/>
          </p:nvPr>
        </p:nvSpPr>
        <p:spPr/>
        <p:txBody>
          <a:bodyPr/>
          <a:lstStyle/>
          <a:p>
            <a:fld id="{31CB8CFD-2FF4-4B4C-B18D-B80F93D47384}" type="datetime1">
              <a:rPr lang="en-IN" smtClean="0"/>
              <a:t>29-03-2023</a:t>
            </a:fld>
            <a:endParaRPr lang="en-IN" dirty="0"/>
          </a:p>
        </p:txBody>
      </p:sp>
      <p:sp>
        <p:nvSpPr>
          <p:cNvPr id="3" name="Footer Placeholder 2">
            <a:extLst>
              <a:ext uri="{FF2B5EF4-FFF2-40B4-BE49-F238E27FC236}">
                <a16:creationId xmlns:a16="http://schemas.microsoft.com/office/drawing/2014/main" id="{C0590D6F-257A-4CDB-BAE1-A21FF591853A}"/>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4E275C6A-065B-4DDB-A83C-85B7AF8770D5}"/>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31818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4394-A3F2-4F98-8520-CA727D733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9370972-157D-4D8C-8885-6E59CB98E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6CA8F80-F6C7-46E3-B6EA-348030CF2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43A16-F99C-42C9-AF08-1E4FA240AC3D}"/>
              </a:ext>
            </a:extLst>
          </p:cNvPr>
          <p:cNvSpPr>
            <a:spLocks noGrp="1"/>
          </p:cNvSpPr>
          <p:nvPr>
            <p:ph type="dt" sz="half" idx="10"/>
          </p:nvPr>
        </p:nvSpPr>
        <p:spPr/>
        <p:txBody>
          <a:bodyPr/>
          <a:lstStyle/>
          <a:p>
            <a:fld id="{1B3A050A-9335-468C-A814-694B009EA2CF}" type="datetime1">
              <a:rPr lang="en-IN" smtClean="0"/>
              <a:t>29-03-2023</a:t>
            </a:fld>
            <a:endParaRPr lang="en-IN" dirty="0"/>
          </a:p>
        </p:txBody>
      </p:sp>
      <p:sp>
        <p:nvSpPr>
          <p:cNvPr id="6" name="Footer Placeholder 5">
            <a:extLst>
              <a:ext uri="{FF2B5EF4-FFF2-40B4-BE49-F238E27FC236}">
                <a16:creationId xmlns:a16="http://schemas.microsoft.com/office/drawing/2014/main" id="{C1D48EAA-4616-4D99-88B9-5B3FE975600C}"/>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A09F277-2050-4E62-8BE4-28B260DE4B53}"/>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307985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AD83-3E25-4596-B24D-956035F926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EDEF7F8-C96B-4FAD-B144-8EAD5E33D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6711D7BD-D974-4197-A2F1-7D0C6FA36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F04A6-2976-4CA3-B084-C44C0EF33C8B}"/>
              </a:ext>
            </a:extLst>
          </p:cNvPr>
          <p:cNvSpPr>
            <a:spLocks noGrp="1"/>
          </p:cNvSpPr>
          <p:nvPr>
            <p:ph type="dt" sz="half" idx="10"/>
          </p:nvPr>
        </p:nvSpPr>
        <p:spPr/>
        <p:txBody>
          <a:bodyPr/>
          <a:lstStyle/>
          <a:p>
            <a:fld id="{732A1F98-743A-4F34-8D77-6C709B7E6773}" type="datetime1">
              <a:rPr lang="en-IN" smtClean="0"/>
              <a:t>29-03-2023</a:t>
            </a:fld>
            <a:endParaRPr lang="en-IN" dirty="0"/>
          </a:p>
        </p:txBody>
      </p:sp>
      <p:sp>
        <p:nvSpPr>
          <p:cNvPr id="6" name="Footer Placeholder 5">
            <a:extLst>
              <a:ext uri="{FF2B5EF4-FFF2-40B4-BE49-F238E27FC236}">
                <a16:creationId xmlns:a16="http://schemas.microsoft.com/office/drawing/2014/main" id="{E2300262-DD7A-4449-AFCE-697345391816}"/>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6E81AF3D-A03B-44E6-81F9-B3E6359497F5}"/>
              </a:ext>
            </a:extLst>
          </p:cNvPr>
          <p:cNvSpPr>
            <a:spLocks noGrp="1"/>
          </p:cNvSpPr>
          <p:nvPr>
            <p:ph type="sldNum" sz="quarter" idx="12"/>
          </p:nvPr>
        </p:nvSpPr>
        <p:spPr/>
        <p:txBody>
          <a:bodyPr/>
          <a:lstStyle/>
          <a:p>
            <a:fld id="{4FC336B6-11AF-4C21-8F8B-5A14E5CE18DA}" type="slidenum">
              <a:rPr lang="en-IN" smtClean="0"/>
              <a:t>‹#›</a:t>
            </a:fld>
            <a:endParaRPr lang="en-IN" dirty="0"/>
          </a:p>
        </p:txBody>
      </p:sp>
    </p:spTree>
    <p:extLst>
      <p:ext uri="{BB962C8B-B14F-4D97-AF65-F5344CB8AC3E}">
        <p14:creationId xmlns:p14="http://schemas.microsoft.com/office/powerpoint/2010/main" val="243854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E9E5E-C283-4717-B6C0-AE8ACE7C8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ED03A1-B184-4D71-90EF-BD8258D93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69DF5B-1EB2-479C-AB9F-B2EB07652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9F5AC-4BE5-45FD-ABB6-4C0F51EA4C30}" type="datetime1">
              <a:rPr lang="en-IN" smtClean="0"/>
              <a:t>29-03-2023</a:t>
            </a:fld>
            <a:endParaRPr lang="en-IN" dirty="0"/>
          </a:p>
        </p:txBody>
      </p:sp>
      <p:sp>
        <p:nvSpPr>
          <p:cNvPr id="5" name="Footer Placeholder 4">
            <a:extLst>
              <a:ext uri="{FF2B5EF4-FFF2-40B4-BE49-F238E27FC236}">
                <a16:creationId xmlns:a16="http://schemas.microsoft.com/office/drawing/2014/main" id="{BA345039-EF83-4FE7-92E7-2740ACE94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3D3B3D2D-4285-4B12-94D3-AEC934CEB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336B6-11AF-4C21-8F8B-5A14E5CE18DA}" type="slidenum">
              <a:rPr lang="en-IN" smtClean="0"/>
              <a:t>‹#›</a:t>
            </a:fld>
            <a:endParaRPr lang="en-IN" dirty="0"/>
          </a:p>
        </p:txBody>
      </p:sp>
    </p:spTree>
    <p:extLst>
      <p:ext uri="{BB962C8B-B14F-4D97-AF65-F5344CB8AC3E}">
        <p14:creationId xmlns:p14="http://schemas.microsoft.com/office/powerpoint/2010/main" val="59546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tags" Target="../tags/tag3.xml"/><Relationship Id="rId21" Type="http://schemas.openxmlformats.org/officeDocument/2006/relationships/image" Target="../media/image18.jpg"/><Relationship Id="rId7" Type="http://schemas.openxmlformats.org/officeDocument/2006/relationships/slideLayout" Target="../slideLayouts/slideLayout7.xm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2.xml"/><Relationship Id="rId16" Type="http://schemas.openxmlformats.org/officeDocument/2006/relationships/image" Target="../media/image13.png"/><Relationship Id="rId20" Type="http://schemas.openxmlformats.org/officeDocument/2006/relationships/image" Target="../media/image17.sv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8.svg"/><Relationship Id="rId5" Type="http://schemas.openxmlformats.org/officeDocument/2006/relationships/tags" Target="../tags/tag5.xml"/><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tags" Target="../tags/tag4.xml"/><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8.jpg"/><Relationship Id="rId4" Type="http://schemas.openxmlformats.org/officeDocument/2006/relationships/image" Target="../media/image21.sv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8.jpg"/><Relationship Id="rId4" Type="http://schemas.openxmlformats.org/officeDocument/2006/relationships/image" Target="../media/image28.png"/><Relationship Id="rId9" Type="http://schemas.openxmlformats.org/officeDocument/2006/relationships/image" Target="../media/image32.jp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18.jpg"/><Relationship Id="rId4" Type="http://schemas.openxmlformats.org/officeDocument/2006/relationships/image" Target="../media/image34.png"/><Relationship Id="rId9" Type="http://schemas.openxmlformats.org/officeDocument/2006/relationships/image" Target="../media/image39.jp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0.png"/><Relationship Id="rId7"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4.wdp"/><Relationship Id="rId4" Type="http://schemas.openxmlformats.org/officeDocument/2006/relationships/image" Target="../media/image45.png"/><Relationship Id="rId9"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273E0BD-E88C-B06A-8C53-055258552D66}"/>
              </a:ext>
            </a:extLst>
          </p:cNvPr>
          <p:cNvSpPr/>
          <p:nvPr/>
        </p:nvSpPr>
        <p:spPr>
          <a:xfrm>
            <a:off x="1099127" y="0"/>
            <a:ext cx="110928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1115454" y="0"/>
            <a:ext cx="11076546" cy="6858000"/>
          </a:xfrm>
          <a:prstGeom prst="rect">
            <a:avLst/>
          </a:prstGeom>
          <a:blipFill dpi="0" rotWithShape="1">
            <a:blip r:embed="rId2">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0" y="3246502"/>
            <a:ext cx="12192000" cy="2610596"/>
          </a:xfrm>
          <a:prstGeom prst="rect">
            <a:avLst/>
          </a:prstGeom>
          <a:solidFill>
            <a:schemeClr val="accent4">
              <a:alpha val="4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Oval 3"/>
          <p:cNvSpPr/>
          <p:nvPr/>
        </p:nvSpPr>
        <p:spPr>
          <a:xfrm>
            <a:off x="972169" y="3023183"/>
            <a:ext cx="2650707" cy="267049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c 4"/>
          <p:cNvSpPr/>
          <p:nvPr/>
        </p:nvSpPr>
        <p:spPr>
          <a:xfrm rot="19740371">
            <a:off x="754020" y="2817954"/>
            <a:ext cx="3026574" cy="2972541"/>
          </a:xfrm>
          <a:prstGeom prst="arc">
            <a:avLst>
              <a:gd name="adj1" fmla="val 9287163"/>
              <a:gd name="adj2" fmla="val 21420398"/>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8" name="Picture 2">
            <a:extLst>
              <a:ext uri="{FF2B5EF4-FFF2-40B4-BE49-F238E27FC236}">
                <a16:creationId xmlns:a16="http://schemas.microsoft.com/office/drawing/2014/main" id="{DD0F4A6C-D7A5-4A36-89DD-B3DBB4F66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4636" y="5145657"/>
            <a:ext cx="1486161" cy="419820"/>
          </a:xfrm>
          <a:prstGeom prst="rect">
            <a:avLst/>
          </a:prstGeom>
          <a:noFill/>
        </p:spPr>
      </p:pic>
      <p:pic>
        <p:nvPicPr>
          <p:cNvPr id="9" name="Picture 6" descr="Ministry of Tourism (India) - Wikipedia">
            <a:extLst>
              <a:ext uri="{FF2B5EF4-FFF2-40B4-BE49-F238E27FC236}">
                <a16:creationId xmlns:a16="http://schemas.microsoft.com/office/drawing/2014/main" id="{78FA754D-C07F-4A0D-8B17-6534F4A879B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8" t="-2252" r="-1098" b="2252"/>
          <a:stretch/>
        </p:blipFill>
        <p:spPr bwMode="auto">
          <a:xfrm>
            <a:off x="5657153" y="2103404"/>
            <a:ext cx="3077450" cy="10009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89852" y="2917385"/>
            <a:ext cx="8617893" cy="1877437"/>
          </a:xfrm>
          <a:prstGeom prst="rect">
            <a:avLst/>
          </a:prstGeom>
          <a:noFill/>
        </p:spPr>
        <p:txBody>
          <a:bodyPr wrap="square" rtlCol="0">
            <a:spAutoFit/>
          </a:bodyPr>
          <a:lstStyle/>
          <a:p>
            <a:pPr algn="ctr"/>
            <a:endParaRPr lang="en-US" sz="3200" b="1" dirty="0">
              <a:ea typeface="Adobe Fan Heiti Std B" panose="020B0700000000000000" pitchFamily="34" charset="-128"/>
            </a:endParaRPr>
          </a:p>
          <a:p>
            <a:pPr algn="ctr"/>
            <a:r>
              <a:rPr lang="en-US" sz="2800" b="1" dirty="0">
                <a:ea typeface="Adobe Fan Heiti Std B" panose="020B0700000000000000" pitchFamily="34" charset="-128"/>
              </a:rPr>
              <a:t>National Strategy</a:t>
            </a:r>
          </a:p>
          <a:p>
            <a:pPr algn="ctr"/>
            <a:r>
              <a:rPr lang="en-US" sz="2800" b="1" dirty="0">
                <a:ea typeface="Adobe Fan Heiti Std B" panose="020B0700000000000000" pitchFamily="34" charset="-128"/>
              </a:rPr>
              <a:t>for </a:t>
            </a:r>
          </a:p>
          <a:p>
            <a:pPr algn="ctr"/>
            <a:r>
              <a:rPr lang="en-US" sz="2800" b="1" dirty="0">
                <a:ea typeface="Adobe Fan Heiti Std B" panose="020B0700000000000000" pitchFamily="34" charset="-128"/>
              </a:rPr>
              <a:t>Promotion of Rural Homestays</a:t>
            </a:r>
          </a:p>
        </p:txBody>
      </p:sp>
      <p:cxnSp>
        <p:nvCxnSpPr>
          <p:cNvPr id="15" name="Straight Connector 14"/>
          <p:cNvCxnSpPr/>
          <p:nvPr/>
        </p:nvCxnSpPr>
        <p:spPr>
          <a:xfrm>
            <a:off x="6319932" y="4928566"/>
            <a:ext cx="57466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A59048-156C-4094-A6B4-EF8165CACDC4}"/>
              </a:ext>
            </a:extLst>
          </p:cNvPr>
          <p:cNvSpPr txBox="1"/>
          <p:nvPr/>
        </p:nvSpPr>
        <p:spPr>
          <a:xfrm>
            <a:off x="4287420" y="5136326"/>
            <a:ext cx="6111550" cy="369332"/>
          </a:xfrm>
          <a:prstGeom prst="rect">
            <a:avLst/>
          </a:prstGeom>
          <a:noFill/>
        </p:spPr>
        <p:txBody>
          <a:bodyPr wrap="square">
            <a:spAutoFit/>
          </a:bodyPr>
          <a:lstStyle/>
          <a:p>
            <a:pPr algn="ctr"/>
            <a:r>
              <a:rPr lang="en-US" sz="1800" dirty="0">
                <a:ea typeface="Adobe Fan Heiti Std B" panose="020B0700000000000000" pitchFamily="34" charset="-128"/>
              </a:rPr>
              <a:t>An initiative towards </a:t>
            </a:r>
          </a:p>
        </p:txBody>
      </p:sp>
      <p:pic>
        <p:nvPicPr>
          <p:cNvPr id="16" name="Picture 15">
            <a:extLst>
              <a:ext uri="{FF2B5EF4-FFF2-40B4-BE49-F238E27FC236}">
                <a16:creationId xmlns:a16="http://schemas.microsoft.com/office/drawing/2014/main" id="{860B6F8E-078A-E5A3-50F3-BB2E70ACA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22" y="2567167"/>
            <a:ext cx="4959049" cy="3506398"/>
          </a:xfrm>
          <a:prstGeom prst="rect">
            <a:avLst/>
          </a:prstGeom>
        </p:spPr>
      </p:pic>
    </p:spTree>
    <p:extLst>
      <p:ext uri="{BB962C8B-B14F-4D97-AF65-F5344CB8AC3E}">
        <p14:creationId xmlns:p14="http://schemas.microsoft.com/office/powerpoint/2010/main" val="39606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4652135-0088-FA62-1283-B452F589345F}"/>
              </a:ext>
            </a:extLst>
          </p:cNvPr>
          <p:cNvSpPr/>
          <p:nvPr/>
        </p:nvSpPr>
        <p:spPr>
          <a:xfrm>
            <a:off x="-3986" y="262908"/>
            <a:ext cx="9083978"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93C11C6-1D16-D73A-D636-7815B4B93037}"/>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6</a:t>
            </a:r>
            <a:endParaRPr lang="en-US"/>
          </a:p>
        </p:txBody>
      </p:sp>
      <p:sp>
        <p:nvSpPr>
          <p:cNvPr id="26" name="Oval 25">
            <a:extLst>
              <a:ext uri="{FF2B5EF4-FFF2-40B4-BE49-F238E27FC236}">
                <a16:creationId xmlns:a16="http://schemas.microsoft.com/office/drawing/2014/main" id="{33A465E6-13E1-D35E-5C15-6DC581A63B99}"/>
              </a:ext>
            </a:extLst>
          </p:cNvPr>
          <p:cNvSpPr/>
          <p:nvPr/>
        </p:nvSpPr>
        <p:spPr>
          <a:xfrm>
            <a:off x="474883" y="1371036"/>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a:extLst>
              <a:ext uri="{FF2B5EF4-FFF2-40B4-BE49-F238E27FC236}">
                <a16:creationId xmlns:a16="http://schemas.microsoft.com/office/drawing/2014/main" id="{6E0908C0-6D46-33F4-BCAA-73941604F3E3}"/>
              </a:ext>
            </a:extLst>
          </p:cNvPr>
          <p:cNvSpPr/>
          <p:nvPr/>
        </p:nvSpPr>
        <p:spPr>
          <a:xfrm>
            <a:off x="474883" y="2681055"/>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Oval 33">
            <a:extLst>
              <a:ext uri="{FF2B5EF4-FFF2-40B4-BE49-F238E27FC236}">
                <a16:creationId xmlns:a16="http://schemas.microsoft.com/office/drawing/2014/main" id="{1B66261C-C472-8B87-2BFB-E08D4583C9F2}"/>
              </a:ext>
            </a:extLst>
          </p:cNvPr>
          <p:cNvSpPr/>
          <p:nvPr/>
        </p:nvSpPr>
        <p:spPr>
          <a:xfrm>
            <a:off x="474883" y="384477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84456" y="344116"/>
            <a:ext cx="10378890" cy="523220"/>
          </a:xfrm>
          <a:prstGeom prst="rect">
            <a:avLst/>
          </a:prstGeom>
          <a:noFill/>
        </p:spPr>
        <p:txBody>
          <a:bodyPr wrap="square">
            <a:spAutoFit/>
          </a:bodyPr>
          <a:lstStyle/>
          <a:p>
            <a:r>
              <a:rPr lang="en-US" sz="2800" b="1" i="0" u="none" strike="noStrike" dirty="0">
                <a:solidFill>
                  <a:schemeClr val="bg1"/>
                </a:solidFill>
                <a:effectLst/>
              </a:rPr>
              <a:t>Digital technologies for Rural Homestays</a:t>
            </a:r>
          </a:p>
        </p:txBody>
      </p:sp>
      <p:sp>
        <p:nvSpPr>
          <p:cNvPr id="22" name="Rectangle 21">
            <a:extLst>
              <a:ext uri="{FF2B5EF4-FFF2-40B4-BE49-F238E27FC236}">
                <a16:creationId xmlns:a16="http://schemas.microsoft.com/office/drawing/2014/main" id="{DA15F0FB-E1D1-5E69-72FC-8CE246CE8B47}"/>
              </a:ext>
            </a:extLst>
          </p:cNvPr>
          <p:cNvSpPr/>
          <p:nvPr/>
        </p:nvSpPr>
        <p:spPr>
          <a:xfrm>
            <a:off x="1161165" y="1271603"/>
            <a:ext cx="6382636" cy="4970591"/>
          </a:xfrm>
          <a:prstGeom prst="rect">
            <a:avLst/>
          </a:prstGeom>
        </p:spPr>
        <p:txBody>
          <a:bodyPr wrap="square">
            <a:spAutoFit/>
          </a:bodyPr>
          <a:lstStyle/>
          <a:p>
            <a:pPr algn="just"/>
            <a:r>
              <a:rPr lang="en-US" b="1" dirty="0">
                <a:ea typeface="Calibri" panose="020F0502020204030204" pitchFamily="34" charset="0"/>
                <a:cs typeface="Times New Roman" panose="02020603050405020304" pitchFamily="18" charset="0"/>
              </a:rPr>
              <a:t>Digital Platforms offer both marketplace and payment system</a:t>
            </a:r>
            <a:endParaRPr lang="en-US" dirty="0">
              <a:ea typeface="Calibri" panose="020F0502020204030204" pitchFamily="34" charset="0"/>
              <a:cs typeface="Times New Roman" panose="02020603050405020304" pitchFamily="18" charset="0"/>
            </a:endParaRPr>
          </a:p>
          <a:p>
            <a:pPr marL="263525" indent="0" algn="just">
              <a:buNone/>
            </a:pPr>
            <a:r>
              <a:rPr lang="en-US" sz="1600" dirty="0">
                <a:ea typeface="Calibri" panose="020F0502020204030204" pitchFamily="34" charset="0"/>
                <a:cs typeface="Times New Roman" panose="02020603050405020304" pitchFamily="18" charset="0"/>
              </a:rPr>
              <a:t>Sell services to a worldwide market place of consumers using digital platforms.</a:t>
            </a:r>
          </a:p>
          <a:p>
            <a:pPr indent="0" algn="just">
              <a:buNone/>
            </a:pPr>
            <a:endParaRPr lang="en-US" sz="1600" b="1" dirty="0">
              <a:cs typeface="Times New Roman" panose="02020603050405020304" pitchFamily="18" charset="0"/>
            </a:endParaRPr>
          </a:p>
          <a:p>
            <a:pPr indent="0" algn="just">
              <a:buNone/>
            </a:pPr>
            <a:endParaRPr lang="en-US" sz="500" b="1" dirty="0">
              <a:cs typeface="Times New Roman" panose="02020603050405020304" pitchFamily="18" charset="0"/>
            </a:endParaRPr>
          </a:p>
          <a:p>
            <a:pPr indent="0" algn="just">
              <a:buNone/>
            </a:pPr>
            <a:endParaRPr lang="en-US" sz="1600" b="1" dirty="0">
              <a:cs typeface="Times New Roman" panose="02020603050405020304" pitchFamily="18" charset="0"/>
            </a:endParaRPr>
          </a:p>
          <a:p>
            <a:pPr indent="0" algn="just">
              <a:buNone/>
            </a:pPr>
            <a:r>
              <a:rPr lang="en-US" b="1" dirty="0">
                <a:cs typeface="Times New Roman" panose="02020603050405020304" pitchFamily="18" charset="0"/>
              </a:rPr>
              <a:t>Digital Platforms are key for the success of Rural Homestays</a:t>
            </a:r>
          </a:p>
          <a:p>
            <a:pPr marL="263525" indent="0" algn="just">
              <a:buNone/>
            </a:pPr>
            <a:r>
              <a:rPr lang="en-US" sz="1600" dirty="0">
                <a:ea typeface="Calibri" panose="020F0502020204030204" pitchFamily="34" charset="0"/>
                <a:cs typeface="Times New Roman" panose="02020603050405020304" pitchFamily="18" charset="0"/>
              </a:rPr>
              <a:t>Use of centralized reservation systems in Rural Homestays.</a:t>
            </a:r>
          </a:p>
          <a:p>
            <a:pPr algn="just"/>
            <a:endParaRPr lang="en-IN" sz="1600" b="1" dirty="0">
              <a:ea typeface="Calibri" panose="020F0502020204030204" pitchFamily="34" charset="0"/>
              <a:cs typeface="Times New Roman" panose="02020603050405020304" pitchFamily="18" charset="0"/>
            </a:endParaRPr>
          </a:p>
          <a:p>
            <a:pPr algn="just"/>
            <a:endParaRPr lang="en-IN" sz="1600" b="1" dirty="0">
              <a:ea typeface="Calibri" panose="020F0502020204030204" pitchFamily="34" charset="0"/>
              <a:cs typeface="Times New Roman" panose="02020603050405020304" pitchFamily="18" charset="0"/>
            </a:endParaRPr>
          </a:p>
          <a:p>
            <a:pPr algn="just"/>
            <a:r>
              <a:rPr lang="en-IN" b="1" dirty="0">
                <a:ea typeface="Calibri" panose="020F0502020204030204" pitchFamily="34" charset="0"/>
                <a:cs typeface="Times New Roman" panose="02020603050405020304" pitchFamily="18" charset="0"/>
              </a:rPr>
              <a:t>NIDHI Portal – One India One Registration</a:t>
            </a:r>
            <a:endParaRPr lang="en-IN" dirty="0">
              <a:ea typeface="Calibri" panose="020F0502020204030204" pitchFamily="34" charset="0"/>
              <a:cs typeface="Times New Roman" panose="02020603050405020304" pitchFamily="18" charset="0"/>
            </a:endParaRPr>
          </a:p>
          <a:p>
            <a:pPr marL="263525" algn="just"/>
            <a:r>
              <a:rPr lang="en-US" sz="1600" dirty="0">
                <a:cs typeface="Times New Roman" panose="02020603050405020304" pitchFamily="18" charset="0"/>
              </a:rPr>
              <a:t>Providing full access to all the States for registration and verification of units. For those Homestays who don't have any other options, the system may provide a default booking system.</a:t>
            </a:r>
          </a:p>
          <a:p>
            <a:pPr algn="just"/>
            <a:endParaRPr lang="en-US" sz="1600" b="1" dirty="0">
              <a:cs typeface="Times New Roman" panose="02020603050405020304" pitchFamily="18" charset="0"/>
            </a:endParaRPr>
          </a:p>
          <a:p>
            <a:pPr algn="just"/>
            <a:endParaRPr lang="en-US" sz="1600" b="1" dirty="0">
              <a:cs typeface="Times New Roman" panose="02020603050405020304" pitchFamily="18" charset="0"/>
            </a:endParaRPr>
          </a:p>
          <a:p>
            <a:pPr algn="just"/>
            <a:r>
              <a:rPr lang="en-US" b="1" dirty="0">
                <a:cs typeface="Times New Roman" panose="02020603050405020304" pitchFamily="18" charset="0"/>
              </a:rPr>
              <a:t>Facilitating Adoption of Digital Technologies for Rural Tourism</a:t>
            </a:r>
          </a:p>
          <a:p>
            <a:pPr marL="263525" indent="0" algn="just">
              <a:buNone/>
            </a:pPr>
            <a:r>
              <a:rPr lang="en-US" sz="1600" dirty="0">
                <a:ea typeface="Calibri" panose="020F0502020204030204" pitchFamily="34" charset="0"/>
                <a:cs typeface="Times New Roman" panose="02020603050405020304" pitchFamily="18" charset="0"/>
              </a:rPr>
              <a:t>The Government will facilitate adoption of digital technologies and platforms for Rural Homestays through various measures such as Enabling broadband, make database of all Rural Homestays, etc.</a:t>
            </a:r>
            <a:endParaRPr lang="en-IN" sz="1600" dirty="0">
              <a:ea typeface="Calibri" panose="020F0502020204030204"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54C38116-58F7-7423-6E17-BAEF9D78E03E}"/>
              </a:ext>
            </a:extLst>
          </p:cNvPr>
          <p:cNvSpPr/>
          <p:nvPr/>
        </p:nvSpPr>
        <p:spPr>
          <a:xfrm>
            <a:off x="474883" y="534066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 descr="National Integrated Database of Hospitality Industry(NIDHI) Certification -  JournalsOfIndia">
            <a:extLst>
              <a:ext uri="{FF2B5EF4-FFF2-40B4-BE49-F238E27FC236}">
                <a16:creationId xmlns:a16="http://schemas.microsoft.com/office/drawing/2014/main" id="{38778FAC-FDA2-A769-5F25-81022EDE39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154" y="4048055"/>
            <a:ext cx="574180" cy="2870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Online Payment Icon Designed Creatively And Simple For Freshness For  Application Uses, Online Icons, Application Icons, Payment Icons PNG and  Vector with Transp… | Icon design, Online icon, Icon">
            <a:extLst>
              <a:ext uri="{FF2B5EF4-FFF2-40B4-BE49-F238E27FC236}">
                <a16:creationId xmlns:a16="http://schemas.microsoft.com/office/drawing/2014/main" id="{BDA778F4-4BBE-A6E7-C885-0131141E5B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00" t="20026" r="12991" b="3847"/>
          <a:stretch/>
        </p:blipFill>
        <p:spPr bwMode="auto">
          <a:xfrm>
            <a:off x="596565" y="1451634"/>
            <a:ext cx="487891" cy="6272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lectronic Payment Icon - Download Electronic Payment Icon 3135001 | Noun  Project">
            <a:extLst>
              <a:ext uri="{FF2B5EF4-FFF2-40B4-BE49-F238E27FC236}">
                <a16:creationId xmlns:a16="http://schemas.microsoft.com/office/drawing/2014/main" id="{06C86819-A490-03A2-BA38-82EC9A7BED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313" y="2784770"/>
            <a:ext cx="456920" cy="4569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Digital payment mobile icon. outline digital payment mobile vector • wall  stickers connection, purchase, processing | myloview.com">
            <a:extLst>
              <a:ext uri="{FF2B5EF4-FFF2-40B4-BE49-F238E27FC236}">
                <a16:creationId xmlns:a16="http://schemas.microsoft.com/office/drawing/2014/main" id="{A5508A46-06EF-48B3-AF6F-A427777310E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000" b="96714" l="10000" r="90000">
                        <a14:foregroundMark x1="38000" y1="47714" x2="38000" y2="47714"/>
                        <a14:foregroundMark x1="23000" y1="46000" x2="23000" y2="46000"/>
                        <a14:foregroundMark x1="22714" y1="30429" x2="22714" y2="30429"/>
                        <a14:foregroundMark x1="66429" y1="48000" x2="66429" y2="48000"/>
                        <a14:foregroundMark x1="41429" y1="74857" x2="41429" y2="74857"/>
                        <a14:foregroundMark x1="75571" y1="53286" x2="75571" y2="53286"/>
                        <a14:foregroundMark x1="85000" y1="50000" x2="85000"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605443" y="5427729"/>
            <a:ext cx="533407" cy="533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F19C914E-A7AA-B6EA-926B-DE2E29628B2E}"/>
              </a:ext>
            </a:extLst>
          </p:cNvPr>
          <p:cNvPicPr>
            <a:picLocks noChangeAspect="1"/>
          </p:cNvPicPr>
          <p:nvPr/>
        </p:nvPicPr>
        <p:blipFill rotWithShape="1">
          <a:blip r:embed="rId8"/>
          <a:srcRect l="-181" r="70192"/>
          <a:stretch/>
        </p:blipFill>
        <p:spPr>
          <a:xfrm>
            <a:off x="8220456" y="0"/>
            <a:ext cx="3970055" cy="6858000"/>
          </a:xfrm>
          <a:prstGeom prst="rect">
            <a:avLst/>
          </a:prstGeom>
        </p:spPr>
      </p:pic>
      <p:sp>
        <p:nvSpPr>
          <p:cNvPr id="17" name="Rectangle 16">
            <a:extLst>
              <a:ext uri="{FF2B5EF4-FFF2-40B4-BE49-F238E27FC236}">
                <a16:creationId xmlns:a16="http://schemas.microsoft.com/office/drawing/2014/main" id="{3ADE08F1-EA97-E69D-6A07-90F964E25DF7}"/>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15</a:t>
            </a:r>
          </a:p>
        </p:txBody>
      </p:sp>
      <p:grpSp>
        <p:nvGrpSpPr>
          <p:cNvPr id="2" name="Group 1">
            <a:extLst>
              <a:ext uri="{FF2B5EF4-FFF2-40B4-BE49-F238E27FC236}">
                <a16:creationId xmlns:a16="http://schemas.microsoft.com/office/drawing/2014/main" id="{3F4842CD-6EE0-4F6D-1D98-805F94DACD05}"/>
              </a:ext>
            </a:extLst>
          </p:cNvPr>
          <p:cNvGrpSpPr/>
          <p:nvPr/>
        </p:nvGrpSpPr>
        <p:grpSpPr>
          <a:xfrm>
            <a:off x="10940026" y="5701068"/>
            <a:ext cx="1226810" cy="1156932"/>
            <a:chOff x="10893846" y="5701068"/>
            <a:chExt cx="1226810" cy="1156932"/>
          </a:xfrm>
        </p:grpSpPr>
        <p:sp>
          <p:nvSpPr>
            <p:cNvPr id="3" name="Oval 2">
              <a:extLst>
                <a:ext uri="{FF2B5EF4-FFF2-40B4-BE49-F238E27FC236}">
                  <a16:creationId xmlns:a16="http://schemas.microsoft.com/office/drawing/2014/main" id="{BE328D48-AC32-41D9-42DD-C99F8C5366C6}"/>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693FAC13-0342-99CA-1AE9-6917523DC7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299994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5CC47B5-B626-9E28-1FF0-ABAF81EF13E4}"/>
              </a:ext>
            </a:extLst>
          </p:cNvPr>
          <p:cNvSpPr/>
          <p:nvPr/>
        </p:nvSpPr>
        <p:spPr>
          <a:xfrm>
            <a:off x="-13130" y="262908"/>
            <a:ext cx="8818802"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74B38D0-85B8-A851-B53D-652F36736EB9}"/>
              </a:ext>
            </a:extLst>
          </p:cNvPr>
          <p:cNvSpPr/>
          <p:nvPr/>
        </p:nvSpPr>
        <p:spPr>
          <a:xfrm>
            <a:off x="257030"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7</a:t>
            </a:r>
            <a:endParaRPr lang="en-US" dirty="0"/>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62008" y="348266"/>
            <a:ext cx="10378890" cy="523220"/>
          </a:xfrm>
          <a:prstGeom prst="rect">
            <a:avLst/>
          </a:prstGeom>
          <a:noFill/>
        </p:spPr>
        <p:txBody>
          <a:bodyPr wrap="square">
            <a:spAutoFit/>
          </a:bodyPr>
          <a:lstStyle/>
          <a:p>
            <a:r>
              <a:rPr lang="en-US" sz="2800" b="1" i="0" u="none" strike="noStrike" dirty="0">
                <a:solidFill>
                  <a:schemeClr val="bg1"/>
                </a:solidFill>
                <a:effectLst/>
              </a:rPr>
              <a:t>Marketing Support for Rural Homestays</a:t>
            </a:r>
            <a:endParaRPr lang="en-IN" sz="2800" dirty="0">
              <a:solidFill>
                <a:schemeClr val="bg1"/>
              </a:solidFill>
            </a:endParaRPr>
          </a:p>
        </p:txBody>
      </p:sp>
      <p:sp>
        <p:nvSpPr>
          <p:cNvPr id="23" name="Rectangle 22">
            <a:extLst>
              <a:ext uri="{FF2B5EF4-FFF2-40B4-BE49-F238E27FC236}">
                <a16:creationId xmlns:a16="http://schemas.microsoft.com/office/drawing/2014/main" id="{84039DE5-3645-C7FA-EA7D-9CB533688DCB}"/>
              </a:ext>
            </a:extLst>
          </p:cNvPr>
          <p:cNvSpPr/>
          <p:nvPr/>
        </p:nvSpPr>
        <p:spPr>
          <a:xfrm>
            <a:off x="344953" y="1500101"/>
            <a:ext cx="2296278" cy="3509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Digital Marketing</a:t>
            </a:r>
          </a:p>
        </p:txBody>
      </p:sp>
      <p:sp>
        <p:nvSpPr>
          <p:cNvPr id="24" name="Rectangle 23">
            <a:extLst>
              <a:ext uri="{FF2B5EF4-FFF2-40B4-BE49-F238E27FC236}">
                <a16:creationId xmlns:a16="http://schemas.microsoft.com/office/drawing/2014/main" id="{8516DD12-3B4A-EB5C-62E4-8D03B3397BF1}"/>
              </a:ext>
            </a:extLst>
          </p:cNvPr>
          <p:cNvSpPr/>
          <p:nvPr/>
        </p:nvSpPr>
        <p:spPr>
          <a:xfrm>
            <a:off x="5586737" y="1496353"/>
            <a:ext cx="2296278" cy="3509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Overseas Marketing</a:t>
            </a:r>
          </a:p>
        </p:txBody>
      </p:sp>
      <p:sp>
        <p:nvSpPr>
          <p:cNvPr id="25" name="Rectangle 24">
            <a:extLst>
              <a:ext uri="{FF2B5EF4-FFF2-40B4-BE49-F238E27FC236}">
                <a16:creationId xmlns:a16="http://schemas.microsoft.com/office/drawing/2014/main" id="{7BFE2AFD-F459-64F5-60BE-4E7844F1540E}"/>
              </a:ext>
            </a:extLst>
          </p:cNvPr>
          <p:cNvSpPr/>
          <p:nvPr/>
        </p:nvSpPr>
        <p:spPr>
          <a:xfrm>
            <a:off x="2631780" y="3262635"/>
            <a:ext cx="2698398" cy="3509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Market development assistance</a:t>
            </a:r>
          </a:p>
        </p:txBody>
      </p:sp>
      <p:sp>
        <p:nvSpPr>
          <p:cNvPr id="27" name="Rectangle 26">
            <a:extLst>
              <a:ext uri="{FF2B5EF4-FFF2-40B4-BE49-F238E27FC236}">
                <a16:creationId xmlns:a16="http://schemas.microsoft.com/office/drawing/2014/main" id="{93DEE6CD-791B-837F-F24B-8F73408F58EC}"/>
              </a:ext>
            </a:extLst>
          </p:cNvPr>
          <p:cNvSpPr/>
          <p:nvPr/>
        </p:nvSpPr>
        <p:spPr>
          <a:xfrm>
            <a:off x="5586736" y="4626481"/>
            <a:ext cx="2296278" cy="3509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Fam Tours</a:t>
            </a:r>
          </a:p>
        </p:txBody>
      </p:sp>
      <p:sp>
        <p:nvSpPr>
          <p:cNvPr id="28" name="Rectangle 27">
            <a:extLst>
              <a:ext uri="{FF2B5EF4-FFF2-40B4-BE49-F238E27FC236}">
                <a16:creationId xmlns:a16="http://schemas.microsoft.com/office/drawing/2014/main" id="{3AFD9DB4-07D7-35D1-5262-5A89CAF794EC}"/>
              </a:ext>
            </a:extLst>
          </p:cNvPr>
          <p:cNvSpPr/>
          <p:nvPr/>
        </p:nvSpPr>
        <p:spPr>
          <a:xfrm>
            <a:off x="257030" y="4649102"/>
            <a:ext cx="2296278" cy="4740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Partnership with industry &amp; Online Platforms</a:t>
            </a:r>
          </a:p>
        </p:txBody>
      </p:sp>
      <p:sp>
        <p:nvSpPr>
          <p:cNvPr id="29" name="TextBox 28">
            <a:extLst>
              <a:ext uri="{FF2B5EF4-FFF2-40B4-BE49-F238E27FC236}">
                <a16:creationId xmlns:a16="http://schemas.microsoft.com/office/drawing/2014/main" id="{71B6ACC0-5289-90A5-F1BD-FCC04BFDB3B9}"/>
              </a:ext>
            </a:extLst>
          </p:cNvPr>
          <p:cNvSpPr txBox="1"/>
          <p:nvPr/>
        </p:nvSpPr>
        <p:spPr>
          <a:xfrm>
            <a:off x="344952" y="1908446"/>
            <a:ext cx="2697839" cy="1569660"/>
          </a:xfrm>
          <a:prstGeom prst="rect">
            <a:avLst/>
          </a:prstGeom>
          <a:noFill/>
        </p:spPr>
        <p:txBody>
          <a:bodyPr wrap="square" rtlCol="0">
            <a:spAutoFit/>
          </a:bodyPr>
          <a:lstStyle/>
          <a:p>
            <a:pPr algn="just"/>
            <a:r>
              <a:rPr lang="en-US" sz="1600" dirty="0"/>
              <a:t>More effort needs to be put into promoting Rural Homestays as a travel product on social media and other online portals including Incredible India platform.</a:t>
            </a:r>
            <a:endParaRPr lang="en-IN" sz="1600" dirty="0"/>
          </a:p>
        </p:txBody>
      </p:sp>
      <p:sp>
        <p:nvSpPr>
          <p:cNvPr id="30" name="TextBox 29">
            <a:extLst>
              <a:ext uri="{FF2B5EF4-FFF2-40B4-BE49-F238E27FC236}">
                <a16:creationId xmlns:a16="http://schemas.microsoft.com/office/drawing/2014/main" id="{0111AF88-59E9-DC4C-2CA4-953F73F62B5D}"/>
              </a:ext>
            </a:extLst>
          </p:cNvPr>
          <p:cNvSpPr txBox="1"/>
          <p:nvPr/>
        </p:nvSpPr>
        <p:spPr>
          <a:xfrm>
            <a:off x="5417541" y="1888318"/>
            <a:ext cx="2797848" cy="1323439"/>
          </a:xfrm>
          <a:prstGeom prst="rect">
            <a:avLst/>
          </a:prstGeom>
          <a:noFill/>
        </p:spPr>
        <p:txBody>
          <a:bodyPr wrap="square" rtlCol="0">
            <a:spAutoFit/>
          </a:bodyPr>
          <a:lstStyle/>
          <a:p>
            <a:pPr algn="just"/>
            <a:r>
              <a:rPr lang="en-US" sz="1600" dirty="0"/>
              <a:t>To raise awareness, rural homestays will also be marketed through the Incredible India campaign and India Tourism offices abroad.</a:t>
            </a:r>
            <a:endParaRPr lang="en-IN" sz="1600" dirty="0"/>
          </a:p>
        </p:txBody>
      </p:sp>
      <p:sp>
        <p:nvSpPr>
          <p:cNvPr id="31" name="TextBox 30">
            <a:extLst>
              <a:ext uri="{FF2B5EF4-FFF2-40B4-BE49-F238E27FC236}">
                <a16:creationId xmlns:a16="http://schemas.microsoft.com/office/drawing/2014/main" id="{0EF2A8B4-5DEE-1639-4DD8-5C1481E7BDD7}"/>
              </a:ext>
            </a:extLst>
          </p:cNvPr>
          <p:cNvSpPr txBox="1"/>
          <p:nvPr/>
        </p:nvSpPr>
        <p:spPr>
          <a:xfrm>
            <a:off x="2631779" y="3657629"/>
            <a:ext cx="2982026" cy="1323439"/>
          </a:xfrm>
          <a:prstGeom prst="rect">
            <a:avLst/>
          </a:prstGeom>
          <a:noFill/>
        </p:spPr>
        <p:txBody>
          <a:bodyPr wrap="square" rtlCol="0">
            <a:spAutoFit/>
          </a:bodyPr>
          <a:lstStyle/>
          <a:p>
            <a:pPr algn="just"/>
            <a:r>
              <a:rPr lang="en-US" sz="1600" dirty="0"/>
              <a:t>Plans for market development assistance may be developed with assisting promoters of rural homestays in Both domestic and international market.</a:t>
            </a:r>
            <a:endParaRPr lang="en-IN" sz="1600" dirty="0"/>
          </a:p>
        </p:txBody>
      </p:sp>
      <p:sp>
        <p:nvSpPr>
          <p:cNvPr id="32" name="TextBox 31">
            <a:extLst>
              <a:ext uri="{FF2B5EF4-FFF2-40B4-BE49-F238E27FC236}">
                <a16:creationId xmlns:a16="http://schemas.microsoft.com/office/drawing/2014/main" id="{BD764E12-62C8-92BD-95DE-BD2CFE98E725}"/>
              </a:ext>
            </a:extLst>
          </p:cNvPr>
          <p:cNvSpPr txBox="1"/>
          <p:nvPr/>
        </p:nvSpPr>
        <p:spPr>
          <a:xfrm>
            <a:off x="257030" y="5288437"/>
            <a:ext cx="2785762" cy="1569660"/>
          </a:xfrm>
          <a:prstGeom prst="rect">
            <a:avLst/>
          </a:prstGeom>
          <a:noFill/>
        </p:spPr>
        <p:txBody>
          <a:bodyPr wrap="square" rtlCol="0">
            <a:spAutoFit/>
          </a:bodyPr>
          <a:lstStyle/>
          <a:p>
            <a:pPr algn="just"/>
            <a:r>
              <a:rPr lang="en-US" sz="1600" dirty="0"/>
              <a:t>To take advantage of their network and marketing expertise, marketing must work in collaboration with the travel industry and online platforms.</a:t>
            </a:r>
            <a:endParaRPr lang="en-IN" sz="1600" dirty="0"/>
          </a:p>
        </p:txBody>
      </p:sp>
      <p:sp>
        <p:nvSpPr>
          <p:cNvPr id="34" name="TextBox 33">
            <a:extLst>
              <a:ext uri="{FF2B5EF4-FFF2-40B4-BE49-F238E27FC236}">
                <a16:creationId xmlns:a16="http://schemas.microsoft.com/office/drawing/2014/main" id="{BA43A071-5F12-19CC-648E-5934378FA536}"/>
              </a:ext>
            </a:extLst>
          </p:cNvPr>
          <p:cNvSpPr txBox="1"/>
          <p:nvPr/>
        </p:nvSpPr>
        <p:spPr>
          <a:xfrm>
            <a:off x="5230368" y="5199418"/>
            <a:ext cx="2936110" cy="1569660"/>
          </a:xfrm>
          <a:prstGeom prst="rect">
            <a:avLst/>
          </a:prstGeom>
          <a:noFill/>
        </p:spPr>
        <p:txBody>
          <a:bodyPr wrap="square" rtlCol="0">
            <a:spAutoFit/>
          </a:bodyPr>
          <a:lstStyle/>
          <a:p>
            <a:pPr algn="just"/>
            <a:r>
              <a:rPr lang="en-US" sz="1600" dirty="0"/>
              <a:t>Industry Partners, travel writers and journalists will be invited on fam trips to various rural homestay clusters to raise public awareness and create publicity for the services offered there.</a:t>
            </a:r>
            <a:endParaRPr lang="en-IN" sz="1600" dirty="0"/>
          </a:p>
        </p:txBody>
      </p:sp>
      <p:sp>
        <p:nvSpPr>
          <p:cNvPr id="21" name="Rectangle 20">
            <a:extLst>
              <a:ext uri="{FF2B5EF4-FFF2-40B4-BE49-F238E27FC236}">
                <a16:creationId xmlns:a16="http://schemas.microsoft.com/office/drawing/2014/main" id="{E40FFA48-C2C7-5A49-2FB9-E26717B92C82}"/>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17</a:t>
            </a:r>
          </a:p>
        </p:txBody>
      </p:sp>
      <p:sp>
        <p:nvSpPr>
          <p:cNvPr id="4" name="Rectangle 3">
            <a:extLst>
              <a:ext uri="{FF2B5EF4-FFF2-40B4-BE49-F238E27FC236}">
                <a16:creationId xmlns:a16="http://schemas.microsoft.com/office/drawing/2014/main" id="{E5C3763E-99A5-BA95-6598-C46C4EC50CCE}"/>
              </a:ext>
            </a:extLst>
          </p:cNvPr>
          <p:cNvSpPr/>
          <p:nvPr/>
        </p:nvSpPr>
        <p:spPr>
          <a:xfrm>
            <a:off x="8302752" y="0"/>
            <a:ext cx="3884090" cy="6858000"/>
          </a:xfrm>
          <a:prstGeom prst="rect">
            <a:avLst/>
          </a:prstGeom>
          <a:blipFill dpi="0" rotWithShape="1">
            <a:blip r:embed="rId3"/>
            <a:srcRect/>
            <a:stretch>
              <a:fillRect l="-5000" r="-6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363BBF9C-B66B-F24A-862F-B05EAAFFA640}"/>
              </a:ext>
            </a:extLst>
          </p:cNvPr>
          <p:cNvGrpSpPr/>
          <p:nvPr/>
        </p:nvGrpSpPr>
        <p:grpSpPr>
          <a:xfrm>
            <a:off x="10940026" y="5701068"/>
            <a:ext cx="1226810" cy="1156932"/>
            <a:chOff x="10893846" y="5701068"/>
            <a:chExt cx="1226810" cy="1156932"/>
          </a:xfrm>
        </p:grpSpPr>
        <p:sp>
          <p:nvSpPr>
            <p:cNvPr id="3" name="Oval 2">
              <a:extLst>
                <a:ext uri="{FF2B5EF4-FFF2-40B4-BE49-F238E27FC236}">
                  <a16:creationId xmlns:a16="http://schemas.microsoft.com/office/drawing/2014/main" id="{715BCDF3-5C7D-D612-3CAC-9D8321C0CBAF}"/>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6B0F0821-A9CE-302F-E8AA-8CAB95496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14181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FE3F8673-CB89-3533-3B0B-E4A1F621E641}"/>
              </a:ext>
            </a:extLst>
          </p:cNvPr>
          <p:cNvSpPr/>
          <p:nvPr/>
        </p:nvSpPr>
        <p:spPr>
          <a:xfrm>
            <a:off x="290940" y="213760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79D0BA02-46AF-6F8D-9777-1AC067008EC7}"/>
              </a:ext>
            </a:extLst>
          </p:cNvPr>
          <p:cNvSpPr/>
          <p:nvPr/>
        </p:nvSpPr>
        <p:spPr>
          <a:xfrm>
            <a:off x="290940" y="3066765"/>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4F0D361A-6BD1-9F57-585C-AF41DAACB899}"/>
              </a:ext>
            </a:extLst>
          </p:cNvPr>
          <p:cNvSpPr/>
          <p:nvPr/>
        </p:nvSpPr>
        <p:spPr>
          <a:xfrm>
            <a:off x="290940" y="4114751"/>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a:extLst>
              <a:ext uri="{FF2B5EF4-FFF2-40B4-BE49-F238E27FC236}">
                <a16:creationId xmlns:a16="http://schemas.microsoft.com/office/drawing/2014/main" id="{41521063-CFEB-732C-B49B-6067B747FE44}"/>
              </a:ext>
            </a:extLst>
          </p:cNvPr>
          <p:cNvSpPr/>
          <p:nvPr/>
        </p:nvSpPr>
        <p:spPr>
          <a:xfrm>
            <a:off x="290940" y="5181912"/>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26829F3C-E0DD-DFB8-BEA9-DDA1DD2B4A70}"/>
              </a:ext>
            </a:extLst>
          </p:cNvPr>
          <p:cNvSpPr/>
          <p:nvPr/>
        </p:nvSpPr>
        <p:spPr>
          <a:xfrm>
            <a:off x="290940" y="605561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CD51C827-E485-1CD8-B1B0-061FEF33CB63}"/>
              </a:ext>
            </a:extLst>
          </p:cNvPr>
          <p:cNvSpPr/>
          <p:nvPr/>
        </p:nvSpPr>
        <p:spPr>
          <a:xfrm>
            <a:off x="0" y="273886"/>
            <a:ext cx="8398178"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8F72C3B-3662-0EF5-3592-0122164750D5}"/>
              </a:ext>
            </a:extLst>
          </p:cNvPr>
          <p:cNvSpPr/>
          <p:nvPr/>
        </p:nvSpPr>
        <p:spPr>
          <a:xfrm>
            <a:off x="22739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8</a:t>
            </a:r>
            <a:endParaRPr lang="en-US" dirty="0"/>
          </a:p>
        </p:txBody>
      </p:sp>
      <p:sp>
        <p:nvSpPr>
          <p:cNvPr id="26" name="Oval 25">
            <a:extLst>
              <a:ext uri="{FF2B5EF4-FFF2-40B4-BE49-F238E27FC236}">
                <a16:creationId xmlns:a16="http://schemas.microsoft.com/office/drawing/2014/main" id="{33A465E6-13E1-D35E-5C15-6DC581A63B99}"/>
              </a:ext>
            </a:extLst>
          </p:cNvPr>
          <p:cNvSpPr/>
          <p:nvPr/>
        </p:nvSpPr>
        <p:spPr>
          <a:xfrm>
            <a:off x="290940" y="1129255"/>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62008" y="350481"/>
            <a:ext cx="10378890" cy="523220"/>
          </a:xfrm>
          <a:prstGeom prst="rect">
            <a:avLst/>
          </a:prstGeom>
          <a:noFill/>
        </p:spPr>
        <p:txBody>
          <a:bodyPr wrap="square">
            <a:spAutoFit/>
          </a:bodyPr>
          <a:lstStyle/>
          <a:p>
            <a:r>
              <a:rPr lang="en-US" sz="2800" b="1" i="0" u="none" strike="noStrike" dirty="0">
                <a:solidFill>
                  <a:schemeClr val="bg1"/>
                </a:solidFill>
                <a:effectLst/>
              </a:rPr>
              <a:t>Capacity building for Rural Homestays</a:t>
            </a:r>
          </a:p>
        </p:txBody>
      </p:sp>
      <p:sp>
        <p:nvSpPr>
          <p:cNvPr id="17" name="Rectangle 16">
            <a:extLst>
              <a:ext uri="{FF2B5EF4-FFF2-40B4-BE49-F238E27FC236}">
                <a16:creationId xmlns:a16="http://schemas.microsoft.com/office/drawing/2014/main" id="{FC1E389F-33EE-D7D9-F7A4-C00AB6C5F064}"/>
              </a:ext>
            </a:extLst>
          </p:cNvPr>
          <p:cNvSpPr/>
          <p:nvPr/>
        </p:nvSpPr>
        <p:spPr>
          <a:xfrm>
            <a:off x="985135" y="1095640"/>
            <a:ext cx="6540377" cy="871008"/>
          </a:xfrm>
          <a:prstGeom prst="rect">
            <a:avLst/>
          </a:prstGeom>
        </p:spPr>
        <p:txBody>
          <a:bodyPr wrap="square">
            <a:spAutoFit/>
          </a:bodyPr>
          <a:lstStyle/>
          <a:p>
            <a:pPr algn="just">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order to jumpstart the capacity building initiatives, the Resource Center will produce the necessary IEC content, training material, and master trainers.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 descr="Resource Center Vector Icons free download in SVG, PNG Format">
            <a:extLst>
              <a:ext uri="{FF2B5EF4-FFF2-40B4-BE49-F238E27FC236}">
                <a16:creationId xmlns:a16="http://schemas.microsoft.com/office/drawing/2014/main" id="{D221B11A-047F-65A3-B668-63AB68F65B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62" t="17619" r="19442" b="19640"/>
          <a:stretch/>
        </p:blipFill>
        <p:spPr bwMode="auto">
          <a:xfrm>
            <a:off x="440505" y="1200411"/>
            <a:ext cx="455205" cy="4752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ospitality Icon - Download in Glyph Style">
            <a:extLst>
              <a:ext uri="{FF2B5EF4-FFF2-40B4-BE49-F238E27FC236}">
                <a16:creationId xmlns:a16="http://schemas.microsoft.com/office/drawing/2014/main" id="{C3E1C9B7-A55A-7592-EDE6-2AEE79C26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37" y="3221132"/>
            <a:ext cx="415736" cy="415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ile:Ministry of Tourism India.svg - Wikipedia">
            <a:extLst>
              <a:ext uri="{FF2B5EF4-FFF2-40B4-BE49-F238E27FC236}">
                <a16:creationId xmlns:a16="http://schemas.microsoft.com/office/drawing/2014/main" id="{6ECA1F6C-8BF3-35F3-167D-DAE2DA29E5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434" t="10863" b="18003"/>
          <a:stretch/>
        </p:blipFill>
        <p:spPr bwMode="auto">
          <a:xfrm>
            <a:off x="396849" y="5393462"/>
            <a:ext cx="495157" cy="26412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75A182A-F78D-8B7C-30C7-EA5C141F0281}"/>
              </a:ext>
            </a:extLst>
          </p:cNvPr>
          <p:cNvSpPr txBox="1"/>
          <p:nvPr/>
        </p:nvSpPr>
        <p:spPr>
          <a:xfrm>
            <a:off x="1056205" y="5164375"/>
            <a:ext cx="6469308" cy="584775"/>
          </a:xfrm>
          <a:prstGeom prst="rect">
            <a:avLst/>
          </a:prstGeom>
          <a:noFill/>
        </p:spPr>
        <p:txBody>
          <a:bodyPr wrap="square" rtlCol="0">
            <a:spAutoFit/>
          </a:bodyPr>
          <a:lstStyle/>
          <a:p>
            <a:pPr algn="just"/>
            <a:r>
              <a:rPr lang="en-US" sz="1600" dirty="0">
                <a:latin typeface="Calibri" panose="020F0502020204030204" pitchFamily="34" charset="0"/>
                <a:ea typeface="Calibri" panose="020F0502020204030204" pitchFamily="34" charset="0"/>
                <a:cs typeface="Times New Roman" panose="02020603050405020304" pitchFamily="18" charset="0"/>
              </a:rPr>
              <a:t>The Ministry of Tourism will offer updated guidelines for classifying and reclassifying rural homestays in consultation with state governments. </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DA62E41E-541D-4037-102C-F6D960E9B962}"/>
              </a:ext>
            </a:extLst>
          </p:cNvPr>
          <p:cNvSpPr txBox="1"/>
          <p:nvPr/>
        </p:nvSpPr>
        <p:spPr>
          <a:xfrm>
            <a:off x="1050364" y="3168058"/>
            <a:ext cx="6501788" cy="830997"/>
          </a:xfrm>
          <a:prstGeom prst="rect">
            <a:avLst/>
          </a:prstGeom>
          <a:noFill/>
        </p:spPr>
        <p:txBody>
          <a:bodyPr wrap="square" rtlCol="0">
            <a:spAutoFit/>
          </a:bodyPr>
          <a:lstStyle/>
          <a:p>
            <a:pPr algn="just"/>
            <a:r>
              <a:rPr lang="en-US" sz="1600" dirty="0">
                <a:latin typeface="Calibri" panose="020F0502020204030204" pitchFamily="34" charset="0"/>
                <a:ea typeface="Calibri" panose="020F0502020204030204" pitchFamily="34" charset="0"/>
                <a:cs typeface="Times New Roman" panose="02020603050405020304" pitchFamily="18" charset="0"/>
              </a:rPr>
              <a:t>Due to shortage of professional training in rural homestays, the MoT will host training workshops in collaboration with state governments to enhance abilities.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2DA3A4D1-1E02-BC13-07B9-F7A39B596491}"/>
              </a:ext>
            </a:extLst>
          </p:cNvPr>
          <p:cNvSpPr/>
          <p:nvPr/>
        </p:nvSpPr>
        <p:spPr>
          <a:xfrm>
            <a:off x="1040400" y="6070358"/>
            <a:ext cx="6498774" cy="584775"/>
          </a:xfrm>
          <a:prstGeom prst="rect">
            <a:avLst/>
          </a:prstGeom>
        </p:spPr>
        <p:txBody>
          <a:bodyPr wrap="square">
            <a:spAutoFit/>
          </a:bodyPr>
          <a:lstStyle/>
          <a:p>
            <a:pPr algn="just">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Rural Homestays community must be organized so that their issues and concerns may be addressed at various levels. </a:t>
            </a:r>
          </a:p>
        </p:txBody>
      </p:sp>
      <p:pic>
        <p:nvPicPr>
          <p:cNvPr id="31" name="Picture 2" descr="Resource Center Vector Icons free download in SVG, PNG Format">
            <a:extLst>
              <a:ext uri="{FF2B5EF4-FFF2-40B4-BE49-F238E27FC236}">
                <a16:creationId xmlns:a16="http://schemas.microsoft.com/office/drawing/2014/main" id="{A69BA816-E66C-8C54-D4F0-DE9389E56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62" t="17619" r="19442" b="19640"/>
          <a:stretch/>
        </p:blipFill>
        <p:spPr bwMode="auto">
          <a:xfrm>
            <a:off x="422268" y="2251431"/>
            <a:ext cx="430084" cy="4752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Icons Png - Black Award Icon Png, Transparent Png - 1200x1200(#860187)  - PngFind">
            <a:extLst>
              <a:ext uri="{FF2B5EF4-FFF2-40B4-BE49-F238E27FC236}">
                <a16:creationId xmlns:a16="http://schemas.microsoft.com/office/drawing/2014/main" id="{A269AA51-828B-04F6-782C-FF8DA50A30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67080" y="4249950"/>
            <a:ext cx="361958" cy="44786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Government PNG Picture | PNG All">
            <a:extLst>
              <a:ext uri="{FF2B5EF4-FFF2-40B4-BE49-F238E27FC236}">
                <a16:creationId xmlns:a16="http://schemas.microsoft.com/office/drawing/2014/main" id="{C0698B00-7AB2-8AAD-65E5-E5F059DEFB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347" r="22807"/>
          <a:stretch/>
        </p:blipFill>
        <p:spPr bwMode="auto">
          <a:xfrm>
            <a:off x="426808" y="6179574"/>
            <a:ext cx="406753" cy="40454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09ACBDF6-370A-FF93-1091-6C3B79EB6C6D}"/>
              </a:ext>
            </a:extLst>
          </p:cNvPr>
          <p:cNvSpPr txBox="1"/>
          <p:nvPr/>
        </p:nvSpPr>
        <p:spPr>
          <a:xfrm>
            <a:off x="1011775" y="2059883"/>
            <a:ext cx="6540377" cy="830997"/>
          </a:xfrm>
          <a:prstGeom prst="rect">
            <a:avLst/>
          </a:prstGeom>
          <a:noFill/>
        </p:spPr>
        <p:txBody>
          <a:bodyPr wrap="square" rtlCol="0">
            <a:spAutoFit/>
          </a:bodyPr>
          <a:lstStyle/>
          <a:p>
            <a:pPr algn="just"/>
            <a:r>
              <a:rPr lang="en-US" sz="1600" dirty="0"/>
              <a:t>A nationwide accreditation program for rural homestays will be created by MoT. With help of online Platform all authorized facilities will receive branding and marketing support from the state and federal governments.</a:t>
            </a:r>
            <a:endParaRPr lang="en-IN" sz="1600" dirty="0"/>
          </a:p>
        </p:txBody>
      </p:sp>
      <p:sp>
        <p:nvSpPr>
          <p:cNvPr id="36" name="TextBox 35">
            <a:extLst>
              <a:ext uri="{FF2B5EF4-FFF2-40B4-BE49-F238E27FC236}">
                <a16:creationId xmlns:a16="http://schemas.microsoft.com/office/drawing/2014/main" id="{D521B388-DF79-20F0-13F4-B529DD075F20}"/>
              </a:ext>
            </a:extLst>
          </p:cNvPr>
          <p:cNvSpPr txBox="1"/>
          <p:nvPr/>
        </p:nvSpPr>
        <p:spPr>
          <a:xfrm>
            <a:off x="1053378" y="4206845"/>
            <a:ext cx="6498774" cy="830997"/>
          </a:xfrm>
          <a:prstGeom prst="rect">
            <a:avLst/>
          </a:prstGeom>
          <a:noFill/>
        </p:spPr>
        <p:txBody>
          <a:bodyPr wrap="square" rtlCol="0">
            <a:spAutoFit/>
          </a:bodyPr>
          <a:lstStyle/>
          <a:p>
            <a:pPr algn="just"/>
            <a:r>
              <a:rPr lang="en-US" sz="1600" dirty="0">
                <a:latin typeface="Calibri" panose="020F0502020204030204" pitchFamily="34" charset="0"/>
                <a:ea typeface="Calibri" panose="020F0502020204030204" pitchFamily="34" charset="0"/>
                <a:cs typeface="Times New Roman" panose="02020603050405020304" pitchFamily="18" charset="0"/>
              </a:rPr>
              <a:t>The MoT will introduce a </a:t>
            </a:r>
            <a:r>
              <a:rPr lang="en-US" sz="1600" dirty="0" err="1">
                <a:latin typeface="Calibri" panose="020F0502020204030204" pitchFamily="34" charset="0"/>
                <a:ea typeface="Calibri" panose="020F0502020204030204" pitchFamily="34" charset="0"/>
                <a:cs typeface="Times New Roman" panose="02020603050405020304" pitchFamily="18" charset="0"/>
              </a:rPr>
              <a:t>programme</a:t>
            </a:r>
            <a:r>
              <a:rPr lang="en-US" sz="1600" dirty="0">
                <a:latin typeface="Calibri" panose="020F0502020204030204" pitchFamily="34" charset="0"/>
                <a:ea typeface="Calibri" panose="020F0502020204030204" pitchFamily="34" charset="0"/>
                <a:cs typeface="Times New Roman" panose="02020603050405020304" pitchFamily="18" charset="0"/>
              </a:rPr>
              <a:t> to recognize successful Rural Homestays .The Ministry will publicize these awards in order to increase participation. </a:t>
            </a:r>
          </a:p>
        </p:txBody>
      </p:sp>
      <p:sp>
        <p:nvSpPr>
          <p:cNvPr id="33" name="Rectangle 32">
            <a:extLst>
              <a:ext uri="{FF2B5EF4-FFF2-40B4-BE49-F238E27FC236}">
                <a16:creationId xmlns:a16="http://schemas.microsoft.com/office/drawing/2014/main" id="{F3B62CCF-565E-64EF-647D-32DE2C459631}"/>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18</a:t>
            </a:r>
          </a:p>
        </p:txBody>
      </p:sp>
      <p:sp>
        <p:nvSpPr>
          <p:cNvPr id="2" name="Rectangle 1">
            <a:extLst>
              <a:ext uri="{FF2B5EF4-FFF2-40B4-BE49-F238E27FC236}">
                <a16:creationId xmlns:a16="http://schemas.microsoft.com/office/drawing/2014/main" id="{FB09F9F3-E3B1-5434-58C9-0B43692CB564}"/>
              </a:ext>
            </a:extLst>
          </p:cNvPr>
          <p:cNvSpPr/>
          <p:nvPr/>
        </p:nvSpPr>
        <p:spPr>
          <a:xfrm>
            <a:off x="8302752" y="0"/>
            <a:ext cx="3884090" cy="6858000"/>
          </a:xfrm>
          <a:prstGeom prst="rect">
            <a:avLst/>
          </a:prstGeom>
          <a:blipFill dpi="0" rotWithShape="1">
            <a:blip r:embed="rId8"/>
            <a:srcRect/>
            <a:stretch>
              <a:fillRect l="-5000" r="-6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29CD084B-3475-E91D-3666-613A3884AFF0}"/>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51AF3F95-94E3-CFB3-0527-DF655951BA24}"/>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7FB0244B-FBD1-0E17-CB60-05339A9888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122350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18E01-55A0-5FF2-05D0-A9A092A3FD11}"/>
              </a:ext>
            </a:extLst>
          </p:cNvPr>
          <p:cNvSpPr/>
          <p:nvPr/>
        </p:nvSpPr>
        <p:spPr>
          <a:xfrm>
            <a:off x="-13130" y="281196"/>
            <a:ext cx="9089849"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A7053-2AE3-FAE0-5FA7-1B62194FD301}"/>
              </a:ext>
            </a:extLst>
          </p:cNvPr>
          <p:cNvSpPr/>
          <p:nvPr/>
        </p:nvSpPr>
        <p:spPr>
          <a:xfrm>
            <a:off x="8302752" y="0"/>
            <a:ext cx="3884090" cy="6858000"/>
          </a:xfrm>
          <a:prstGeom prst="rect">
            <a:avLst/>
          </a:prstGeom>
          <a:blipFill dpi="0" rotWithShape="1">
            <a:blip r:embed="rId2"/>
            <a:srcRect/>
            <a:stretch>
              <a:fillRect l="-5000" r="-6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 name="Group 6">
            <a:extLst>
              <a:ext uri="{FF2B5EF4-FFF2-40B4-BE49-F238E27FC236}">
                <a16:creationId xmlns:a16="http://schemas.microsoft.com/office/drawing/2014/main" id="{2DAA9510-3CA1-F162-AACB-E93F59EA838C}"/>
              </a:ext>
            </a:extLst>
          </p:cNvPr>
          <p:cNvGrpSpPr/>
          <p:nvPr/>
        </p:nvGrpSpPr>
        <p:grpSpPr>
          <a:xfrm>
            <a:off x="10940026" y="5701068"/>
            <a:ext cx="1226810" cy="1156932"/>
            <a:chOff x="10893846" y="5701068"/>
            <a:chExt cx="1226810" cy="1156932"/>
          </a:xfrm>
        </p:grpSpPr>
        <p:sp>
          <p:nvSpPr>
            <p:cNvPr id="8" name="Oval 7">
              <a:extLst>
                <a:ext uri="{FF2B5EF4-FFF2-40B4-BE49-F238E27FC236}">
                  <a16:creationId xmlns:a16="http://schemas.microsoft.com/office/drawing/2014/main" id="{40553EA3-E7C5-C87A-8D45-34B8F1E1AD21}"/>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C8205A17-F321-C938-D620-A270BEA7D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
        <p:nvSpPr>
          <p:cNvPr id="11" name="TextBox 10">
            <a:extLst>
              <a:ext uri="{FF2B5EF4-FFF2-40B4-BE49-F238E27FC236}">
                <a16:creationId xmlns:a16="http://schemas.microsoft.com/office/drawing/2014/main" id="{D13380A3-5021-45AD-EEA3-12A61B8A5634}"/>
              </a:ext>
            </a:extLst>
          </p:cNvPr>
          <p:cNvSpPr txBox="1"/>
          <p:nvPr/>
        </p:nvSpPr>
        <p:spPr>
          <a:xfrm>
            <a:off x="1062008" y="395306"/>
            <a:ext cx="10378890" cy="523220"/>
          </a:xfrm>
          <a:prstGeom prst="rect">
            <a:avLst/>
          </a:prstGeom>
          <a:noFill/>
        </p:spPr>
        <p:txBody>
          <a:bodyPr wrap="square">
            <a:spAutoFit/>
          </a:bodyPr>
          <a:lstStyle/>
          <a:p>
            <a:r>
              <a:rPr lang="en-US" sz="2800" b="1" dirty="0">
                <a:solidFill>
                  <a:schemeClr val="bg1"/>
                </a:solidFill>
              </a:rPr>
              <a:t>Rural Homestays In India</a:t>
            </a:r>
            <a:endParaRPr lang="en-US" sz="2800" b="1" i="0" u="none" strike="noStrike" dirty="0">
              <a:solidFill>
                <a:schemeClr val="bg1"/>
              </a:solidFill>
              <a:effectLst/>
            </a:endParaRPr>
          </a:p>
        </p:txBody>
      </p:sp>
      <p:sp>
        <p:nvSpPr>
          <p:cNvPr id="14" name="Oval 13">
            <a:extLst>
              <a:ext uri="{FF2B5EF4-FFF2-40B4-BE49-F238E27FC236}">
                <a16:creationId xmlns:a16="http://schemas.microsoft.com/office/drawing/2014/main" id="{5EA46190-20B8-9C37-E947-9063C0FB41C2}"/>
              </a:ext>
            </a:extLst>
          </p:cNvPr>
          <p:cNvSpPr/>
          <p:nvPr/>
        </p:nvSpPr>
        <p:spPr>
          <a:xfrm>
            <a:off x="181951" y="248591"/>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EF8992C-69EC-2C20-C568-D2D085C59536}"/>
              </a:ext>
            </a:extLst>
          </p:cNvPr>
          <p:cNvPicPr>
            <a:picLocks noChangeAspect="1"/>
          </p:cNvPicPr>
          <p:nvPr/>
        </p:nvPicPr>
        <p:blipFill rotWithShape="1">
          <a:blip r:embed="rId4">
            <a:extLst>
              <a:ext uri="{28A0092B-C50C-407E-A947-70E740481C1C}">
                <a14:useLocalDpi xmlns:a14="http://schemas.microsoft.com/office/drawing/2010/main" val="0"/>
              </a:ext>
            </a:extLst>
          </a:blip>
          <a:srcRect b="17664"/>
          <a:stretch/>
        </p:blipFill>
        <p:spPr>
          <a:xfrm>
            <a:off x="291020" y="390143"/>
            <a:ext cx="630849" cy="519417"/>
          </a:xfrm>
          <a:prstGeom prst="rect">
            <a:avLst/>
          </a:prstGeom>
        </p:spPr>
      </p:pic>
      <p:graphicFrame>
        <p:nvGraphicFramePr>
          <p:cNvPr id="15" name="Table 14">
            <a:extLst>
              <a:ext uri="{FF2B5EF4-FFF2-40B4-BE49-F238E27FC236}">
                <a16:creationId xmlns:a16="http://schemas.microsoft.com/office/drawing/2014/main" id="{0A0C3253-378A-8E5A-299B-6269DBFCD495}"/>
              </a:ext>
            </a:extLst>
          </p:cNvPr>
          <p:cNvGraphicFramePr>
            <a:graphicFrameLocks noGrp="1"/>
          </p:cNvGraphicFramePr>
          <p:nvPr>
            <p:extLst>
              <p:ext uri="{D42A27DB-BD31-4B8C-83A1-F6EECF244321}">
                <p14:modId xmlns:p14="http://schemas.microsoft.com/office/powerpoint/2010/main" val="4176654268"/>
              </p:ext>
            </p:extLst>
          </p:nvPr>
        </p:nvGraphicFramePr>
        <p:xfrm>
          <a:off x="1062008" y="1166990"/>
          <a:ext cx="4626940" cy="5530356"/>
        </p:xfrm>
        <a:graphic>
          <a:graphicData uri="http://schemas.openxmlformats.org/drawingml/2006/table">
            <a:tbl>
              <a:tblPr/>
              <a:tblGrid>
                <a:gridCol w="2407418">
                  <a:extLst>
                    <a:ext uri="{9D8B030D-6E8A-4147-A177-3AD203B41FA5}">
                      <a16:colId xmlns:a16="http://schemas.microsoft.com/office/drawing/2014/main" val="3518921137"/>
                    </a:ext>
                  </a:extLst>
                </a:gridCol>
                <a:gridCol w="972362">
                  <a:extLst>
                    <a:ext uri="{9D8B030D-6E8A-4147-A177-3AD203B41FA5}">
                      <a16:colId xmlns:a16="http://schemas.microsoft.com/office/drawing/2014/main" val="1241447609"/>
                    </a:ext>
                  </a:extLst>
                </a:gridCol>
                <a:gridCol w="1247160">
                  <a:extLst>
                    <a:ext uri="{9D8B030D-6E8A-4147-A177-3AD203B41FA5}">
                      <a16:colId xmlns:a16="http://schemas.microsoft.com/office/drawing/2014/main" val="194421003"/>
                    </a:ext>
                  </a:extLst>
                </a:gridCol>
              </a:tblGrid>
              <a:tr h="116098">
                <a:tc rowSpan="2">
                  <a:txBody>
                    <a:bodyPr/>
                    <a:lstStyle/>
                    <a:p>
                      <a:pPr algn="ctr" fontAlgn="ctr"/>
                      <a:r>
                        <a:rPr lang="en-IN" sz="900" b="0" i="0" u="none" strike="noStrike" dirty="0">
                          <a:solidFill>
                            <a:srgbClr val="000000"/>
                          </a:solidFill>
                          <a:effectLst/>
                          <a:latin typeface="Calibri" panose="020F0502020204030204" pitchFamily="34" charset="0"/>
                        </a:rPr>
                        <a:t>States and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gridSpan="2">
                  <a:txBody>
                    <a:bodyPr/>
                    <a:lstStyle/>
                    <a:p>
                      <a:pPr algn="ctr" fontAlgn="ctr"/>
                      <a:r>
                        <a:rPr lang="en-IN" sz="900" b="0" i="0" u="none" strike="noStrike" dirty="0">
                          <a:solidFill>
                            <a:srgbClr val="000000"/>
                          </a:solidFill>
                          <a:effectLst/>
                          <a:latin typeface="Calibri" panose="020F0502020204030204" pitchFamily="34" charset="0"/>
                        </a:rPr>
                        <a:t>Data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n-IN"/>
                    </a:p>
                  </a:txBody>
                  <a:tcPr/>
                </a:tc>
                <a:extLst>
                  <a:ext uri="{0D108BD9-81ED-4DB2-BD59-A6C34878D82A}">
                    <a16:rowId xmlns:a16="http://schemas.microsoft.com/office/drawing/2014/main" val="1121545966"/>
                  </a:ext>
                </a:extLst>
              </a:tr>
              <a:tr h="111454">
                <a:tc vMerge="1">
                  <a:txBody>
                    <a:bodyPr/>
                    <a:lstStyle/>
                    <a:p>
                      <a:endParaRPr lang="en-IN"/>
                    </a:p>
                  </a:txBody>
                  <a:tcPr/>
                </a:tc>
                <a:tc>
                  <a:txBody>
                    <a:bodyPr/>
                    <a:lstStyle/>
                    <a:p>
                      <a:pPr algn="ctr" fontAlgn="ctr"/>
                      <a:r>
                        <a:rPr lang="en-IN" sz="900" b="0" i="0" u="none" strike="noStrike" dirty="0">
                          <a:solidFill>
                            <a:srgbClr val="000000"/>
                          </a:solidFill>
                          <a:effectLst/>
                          <a:latin typeface="Calibri" panose="020F0502020204030204" pitchFamily="34" charset="0"/>
                        </a:rPr>
                        <a:t>NIDHI+</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ctr"/>
                      <a:r>
                        <a:rPr lang="en-IN" sz="900" b="0" i="0" u="none" strike="noStrike" dirty="0">
                          <a:solidFill>
                            <a:srgbClr val="000000"/>
                          </a:solidFill>
                          <a:effectLst/>
                          <a:latin typeface="Calibri" panose="020F0502020204030204" pitchFamily="34" charset="0"/>
                        </a:rPr>
                        <a:t>State Tourism Portal</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918578134"/>
                  </a:ext>
                </a:extLst>
              </a:tr>
              <a:tr h="111454">
                <a:tc>
                  <a:txBody>
                    <a:bodyPr/>
                    <a:lstStyle/>
                    <a:p>
                      <a:pPr algn="ctr" fontAlgn="ctr"/>
                      <a:r>
                        <a:rPr lang="en-IN" sz="900" b="0" i="0" u="none" strike="noStrike" dirty="0">
                          <a:solidFill>
                            <a:srgbClr val="000000"/>
                          </a:solidFill>
                          <a:effectLst/>
                          <a:latin typeface="Calibri" panose="020F0502020204030204" pitchFamily="34" charset="0"/>
                        </a:rPr>
                        <a:t>Andaman and Nicobar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19</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86041"/>
                  </a:ext>
                </a:extLst>
              </a:tr>
              <a:tr h="111454">
                <a:tc>
                  <a:txBody>
                    <a:bodyPr/>
                    <a:lstStyle/>
                    <a:p>
                      <a:pPr algn="ctr" fontAlgn="ctr"/>
                      <a:r>
                        <a:rPr lang="en-IN" sz="900" b="0" i="0" u="none" strike="noStrike">
                          <a:solidFill>
                            <a:srgbClr val="000000"/>
                          </a:solidFill>
                          <a:effectLst/>
                          <a:latin typeface="Calibri" panose="020F0502020204030204" pitchFamily="34" charset="0"/>
                        </a:rPr>
                        <a:t>Andra Pradesh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499366"/>
                  </a:ext>
                </a:extLst>
              </a:tr>
              <a:tr h="111454">
                <a:tc>
                  <a:txBody>
                    <a:bodyPr/>
                    <a:lstStyle/>
                    <a:p>
                      <a:pPr algn="ctr" fontAlgn="ctr"/>
                      <a:r>
                        <a:rPr lang="en-IN" sz="900" b="0" i="0" u="none" strike="noStrike">
                          <a:solidFill>
                            <a:srgbClr val="000000"/>
                          </a:solidFill>
                          <a:effectLst/>
                          <a:latin typeface="Calibri" panose="020F0502020204030204" pitchFamily="34" charset="0"/>
                        </a:rPr>
                        <a:t>Arunachal Pradesh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107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No data found</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449645"/>
                  </a:ext>
                </a:extLst>
              </a:tr>
              <a:tr h="111454">
                <a:tc>
                  <a:txBody>
                    <a:bodyPr/>
                    <a:lstStyle/>
                    <a:p>
                      <a:pPr algn="ctr" fontAlgn="ctr"/>
                      <a:r>
                        <a:rPr lang="en-IN" sz="900" b="0" i="0" u="none" strike="noStrike">
                          <a:solidFill>
                            <a:srgbClr val="000000"/>
                          </a:solidFill>
                          <a:effectLst/>
                          <a:latin typeface="Calibri" panose="020F0502020204030204" pitchFamily="34" charset="0"/>
                        </a:rPr>
                        <a:t>Assam</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3</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No data found</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233795"/>
                  </a:ext>
                </a:extLst>
              </a:tr>
              <a:tr h="111454">
                <a:tc>
                  <a:txBody>
                    <a:bodyPr/>
                    <a:lstStyle/>
                    <a:p>
                      <a:pPr algn="ctr" fontAlgn="ctr"/>
                      <a:r>
                        <a:rPr lang="en-IN" sz="900" b="0" i="0" u="none" strike="noStrike">
                          <a:solidFill>
                            <a:srgbClr val="000000"/>
                          </a:solidFill>
                          <a:effectLst/>
                          <a:latin typeface="Calibri" panose="020F0502020204030204" pitchFamily="34" charset="0"/>
                        </a:rPr>
                        <a:t>Bihar</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No data found</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716720"/>
                  </a:ext>
                </a:extLst>
              </a:tr>
              <a:tr h="111454">
                <a:tc>
                  <a:txBody>
                    <a:bodyPr/>
                    <a:lstStyle/>
                    <a:p>
                      <a:pPr algn="ctr" fontAlgn="ctr"/>
                      <a:r>
                        <a:rPr lang="en-IN" sz="900" b="0" i="0" u="none" strike="noStrike">
                          <a:solidFill>
                            <a:srgbClr val="000000"/>
                          </a:solidFill>
                          <a:effectLst/>
                          <a:latin typeface="Calibri" panose="020F0502020204030204" pitchFamily="34" charset="0"/>
                        </a:rPr>
                        <a:t>Chandigarh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860423"/>
                  </a:ext>
                </a:extLst>
              </a:tr>
              <a:tr h="111454">
                <a:tc>
                  <a:txBody>
                    <a:bodyPr/>
                    <a:lstStyle/>
                    <a:p>
                      <a:pPr algn="ctr" fontAlgn="ctr"/>
                      <a:r>
                        <a:rPr lang="en-IN" sz="900" b="0" i="0" u="none" strike="noStrike">
                          <a:solidFill>
                            <a:srgbClr val="000000"/>
                          </a:solidFill>
                          <a:effectLst/>
                          <a:latin typeface="Calibri" panose="020F0502020204030204" pitchFamily="34" charset="0"/>
                        </a:rPr>
                        <a:t>Chattisgarh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4277265"/>
                  </a:ext>
                </a:extLst>
              </a:tr>
              <a:tr h="111454">
                <a:tc>
                  <a:txBody>
                    <a:bodyPr/>
                    <a:lstStyle/>
                    <a:p>
                      <a:pPr algn="ctr" fontAlgn="ctr"/>
                      <a:r>
                        <a:rPr lang="en-IN" sz="900" b="0" i="0" u="none" strike="noStrike">
                          <a:solidFill>
                            <a:srgbClr val="000000"/>
                          </a:solidFill>
                          <a:effectLst/>
                          <a:latin typeface="Calibri" panose="020F0502020204030204" pitchFamily="34" charset="0"/>
                        </a:rPr>
                        <a:t>Delhi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923767"/>
                  </a:ext>
                </a:extLst>
              </a:tr>
              <a:tr h="111454">
                <a:tc>
                  <a:txBody>
                    <a:bodyPr/>
                    <a:lstStyle/>
                    <a:p>
                      <a:pPr algn="ctr" fontAlgn="ctr"/>
                      <a:r>
                        <a:rPr lang="en-IN" sz="900" b="0" i="0" u="none" strike="noStrike" dirty="0">
                          <a:solidFill>
                            <a:srgbClr val="000000"/>
                          </a:solidFill>
                          <a:effectLst/>
                          <a:latin typeface="Calibri" panose="020F0502020204030204" pitchFamily="34" charset="0"/>
                        </a:rPr>
                        <a:t>Goa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2524</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64392"/>
                  </a:ext>
                </a:extLst>
              </a:tr>
              <a:tr h="111454">
                <a:tc>
                  <a:txBody>
                    <a:bodyPr/>
                    <a:lstStyle/>
                    <a:p>
                      <a:pPr algn="ctr" fontAlgn="ctr"/>
                      <a:r>
                        <a:rPr lang="en-IN" sz="900" b="0" i="0" u="none" strike="noStrike">
                          <a:solidFill>
                            <a:srgbClr val="000000"/>
                          </a:solidFill>
                          <a:effectLst/>
                          <a:latin typeface="Calibri" panose="020F0502020204030204" pitchFamily="34" charset="0"/>
                        </a:rPr>
                        <a:t>Gujarath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326</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85</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383769"/>
                  </a:ext>
                </a:extLst>
              </a:tr>
              <a:tr h="111454">
                <a:tc>
                  <a:txBody>
                    <a:bodyPr/>
                    <a:lstStyle/>
                    <a:p>
                      <a:pPr algn="ctr" fontAlgn="ctr"/>
                      <a:r>
                        <a:rPr lang="en-IN" sz="900" b="0" i="0" u="none" strike="noStrike">
                          <a:solidFill>
                            <a:srgbClr val="000000"/>
                          </a:solidFill>
                          <a:effectLst/>
                          <a:latin typeface="Calibri" panose="020F0502020204030204" pitchFamily="34" charset="0"/>
                        </a:rPr>
                        <a:t>Haryana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143</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146035"/>
                  </a:ext>
                </a:extLst>
              </a:tr>
              <a:tr h="111454">
                <a:tc>
                  <a:txBody>
                    <a:bodyPr/>
                    <a:lstStyle/>
                    <a:p>
                      <a:pPr algn="ctr" fontAlgn="ctr"/>
                      <a:r>
                        <a:rPr lang="en-IN" sz="900" b="0" i="0" u="none" strike="noStrike">
                          <a:solidFill>
                            <a:srgbClr val="000000"/>
                          </a:solidFill>
                          <a:effectLst/>
                          <a:latin typeface="Calibri" panose="020F0502020204030204" pitchFamily="34" charset="0"/>
                        </a:rPr>
                        <a:t>Himachal Pradesh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204</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1657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419932"/>
                  </a:ext>
                </a:extLst>
              </a:tr>
              <a:tr h="111454">
                <a:tc>
                  <a:txBody>
                    <a:bodyPr/>
                    <a:lstStyle/>
                    <a:p>
                      <a:pPr algn="ctr" fontAlgn="ctr"/>
                      <a:r>
                        <a:rPr lang="en-IN" sz="900" b="0" i="0" u="none" strike="noStrike">
                          <a:solidFill>
                            <a:srgbClr val="000000"/>
                          </a:solidFill>
                          <a:effectLst/>
                          <a:latin typeface="Calibri" panose="020F0502020204030204" pitchFamily="34" charset="0"/>
                        </a:rPr>
                        <a:t>Jammu and Kashmir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246</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03987"/>
                  </a:ext>
                </a:extLst>
              </a:tr>
              <a:tr h="111454">
                <a:tc>
                  <a:txBody>
                    <a:bodyPr/>
                    <a:lstStyle/>
                    <a:p>
                      <a:pPr algn="ctr" fontAlgn="ctr"/>
                      <a:r>
                        <a:rPr lang="en-IN" sz="900" b="0" i="0" u="none" strike="noStrike">
                          <a:solidFill>
                            <a:srgbClr val="000000"/>
                          </a:solidFill>
                          <a:effectLst/>
                          <a:latin typeface="Calibri" panose="020F0502020204030204" pitchFamily="34" charset="0"/>
                        </a:rPr>
                        <a:t>Jharkhand</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826779"/>
                  </a:ext>
                </a:extLst>
              </a:tr>
              <a:tr h="111454">
                <a:tc>
                  <a:txBody>
                    <a:bodyPr/>
                    <a:lstStyle/>
                    <a:p>
                      <a:pPr algn="ctr" fontAlgn="ctr"/>
                      <a:r>
                        <a:rPr lang="en-IN" sz="900" b="0" i="0" u="none" strike="noStrike">
                          <a:solidFill>
                            <a:srgbClr val="000000"/>
                          </a:solidFill>
                          <a:effectLst/>
                          <a:latin typeface="Calibri" panose="020F0502020204030204" pitchFamily="34" charset="0"/>
                        </a:rPr>
                        <a:t>Karnataka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29</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56090"/>
                  </a:ext>
                </a:extLst>
              </a:tr>
              <a:tr h="111454">
                <a:tc>
                  <a:txBody>
                    <a:bodyPr/>
                    <a:lstStyle/>
                    <a:p>
                      <a:pPr algn="ctr" fontAlgn="ctr"/>
                      <a:r>
                        <a:rPr lang="en-IN" sz="900" b="0" i="0" u="none" strike="noStrike">
                          <a:solidFill>
                            <a:srgbClr val="000000"/>
                          </a:solidFill>
                          <a:effectLst/>
                          <a:latin typeface="Calibri" panose="020F0502020204030204" pitchFamily="34" charset="0"/>
                        </a:rPr>
                        <a:t>Kerala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2267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166</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987092"/>
                  </a:ext>
                </a:extLst>
              </a:tr>
              <a:tr h="111454">
                <a:tc>
                  <a:txBody>
                    <a:bodyPr/>
                    <a:lstStyle/>
                    <a:p>
                      <a:pPr algn="ctr" fontAlgn="ctr"/>
                      <a:r>
                        <a:rPr lang="en-IN" sz="900" b="0" i="0" u="none" strike="noStrike">
                          <a:solidFill>
                            <a:srgbClr val="000000"/>
                          </a:solidFill>
                          <a:effectLst/>
                          <a:latin typeface="Calibri" panose="020F0502020204030204" pitchFamily="34" charset="0"/>
                        </a:rPr>
                        <a:t>Ladakh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14</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319949"/>
                  </a:ext>
                </a:extLst>
              </a:tr>
              <a:tr h="111454">
                <a:tc>
                  <a:txBody>
                    <a:bodyPr/>
                    <a:lstStyle/>
                    <a:p>
                      <a:pPr algn="ctr" fontAlgn="ctr"/>
                      <a:r>
                        <a:rPr lang="en-IN" sz="900" b="0" i="0" u="none" strike="noStrike" dirty="0" err="1">
                          <a:solidFill>
                            <a:srgbClr val="000000"/>
                          </a:solidFill>
                          <a:effectLst/>
                          <a:latin typeface="Calibri" panose="020F0502020204030204" pitchFamily="34" charset="0"/>
                        </a:rPr>
                        <a:t>Lakshdweep</a:t>
                      </a:r>
                      <a:r>
                        <a:rPr lang="en-IN" sz="900" b="0" i="0" u="none" strike="noStrike" dirty="0">
                          <a:solidFill>
                            <a:srgbClr val="000000"/>
                          </a:solidFill>
                          <a:effectLst/>
                          <a:latin typeface="Calibri" panose="020F0502020204030204" pitchFamily="34" charset="0"/>
                        </a:rPr>
                        <a:t>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3</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579358"/>
                  </a:ext>
                </a:extLst>
              </a:tr>
              <a:tr h="111454">
                <a:tc>
                  <a:txBody>
                    <a:bodyPr/>
                    <a:lstStyle/>
                    <a:p>
                      <a:pPr algn="ctr" fontAlgn="ctr"/>
                      <a:r>
                        <a:rPr lang="en-IN" sz="900" b="0" i="0" u="none" strike="noStrike">
                          <a:solidFill>
                            <a:srgbClr val="000000"/>
                          </a:solidFill>
                          <a:effectLst/>
                          <a:latin typeface="Calibri" panose="020F0502020204030204" pitchFamily="34" charset="0"/>
                        </a:rPr>
                        <a:t>Madya Pradesh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14</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157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705939"/>
                  </a:ext>
                </a:extLst>
              </a:tr>
              <a:tr h="111454">
                <a:tc>
                  <a:txBody>
                    <a:bodyPr/>
                    <a:lstStyle/>
                    <a:p>
                      <a:pPr algn="ctr" fontAlgn="ctr"/>
                      <a:r>
                        <a:rPr lang="en-IN" sz="900" b="0" i="0" u="none" strike="noStrike" dirty="0" err="1">
                          <a:solidFill>
                            <a:srgbClr val="000000"/>
                          </a:solidFill>
                          <a:effectLst/>
                          <a:latin typeface="Calibri" panose="020F0502020204030204" pitchFamily="34" charset="0"/>
                        </a:rPr>
                        <a:t>Maharastra</a:t>
                      </a:r>
                      <a:endParaRPr lang="en-IN" sz="900" b="0" i="0" u="none" strike="noStrike" dirty="0">
                        <a:solidFill>
                          <a:srgbClr val="000000"/>
                        </a:solidFill>
                        <a:effectLst/>
                        <a:latin typeface="Calibri" panose="020F0502020204030204" pitchFamily="34" charset="0"/>
                      </a:endParaRP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33</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750726"/>
                  </a:ext>
                </a:extLst>
              </a:tr>
              <a:tr h="111454">
                <a:tc>
                  <a:txBody>
                    <a:bodyPr/>
                    <a:lstStyle/>
                    <a:p>
                      <a:pPr algn="ctr" fontAlgn="ctr"/>
                      <a:r>
                        <a:rPr lang="en-IN" sz="900" b="0" i="0" u="none" strike="noStrike">
                          <a:solidFill>
                            <a:srgbClr val="000000"/>
                          </a:solidFill>
                          <a:effectLst/>
                          <a:latin typeface="Calibri" panose="020F0502020204030204" pitchFamily="34" charset="0"/>
                        </a:rPr>
                        <a:t>Manipur</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41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080258"/>
                  </a:ext>
                </a:extLst>
              </a:tr>
              <a:tr h="111454">
                <a:tc>
                  <a:txBody>
                    <a:bodyPr/>
                    <a:lstStyle/>
                    <a:p>
                      <a:pPr algn="ctr" fontAlgn="ctr"/>
                      <a:r>
                        <a:rPr lang="en-IN" sz="900" b="0" i="0" u="none" strike="noStrike">
                          <a:solidFill>
                            <a:srgbClr val="000000"/>
                          </a:solidFill>
                          <a:effectLst/>
                          <a:latin typeface="Calibri" panose="020F0502020204030204" pitchFamily="34" charset="0"/>
                        </a:rPr>
                        <a:t>Meghalaya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46</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243593"/>
                  </a:ext>
                </a:extLst>
              </a:tr>
              <a:tr h="111454">
                <a:tc>
                  <a:txBody>
                    <a:bodyPr/>
                    <a:lstStyle/>
                    <a:p>
                      <a:pPr algn="ctr" fontAlgn="ctr"/>
                      <a:r>
                        <a:rPr lang="en-IN" sz="900" b="0" i="0" u="none" strike="noStrike">
                          <a:solidFill>
                            <a:srgbClr val="000000"/>
                          </a:solidFill>
                          <a:effectLst/>
                          <a:latin typeface="Calibri" panose="020F0502020204030204" pitchFamily="34" charset="0"/>
                        </a:rPr>
                        <a:t>Mizoram</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91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237648"/>
                  </a:ext>
                </a:extLst>
              </a:tr>
              <a:tr h="111454">
                <a:tc>
                  <a:txBody>
                    <a:bodyPr/>
                    <a:lstStyle/>
                    <a:p>
                      <a:pPr algn="ctr" fontAlgn="ctr"/>
                      <a:r>
                        <a:rPr lang="en-IN" sz="900" b="0" i="0" u="none" strike="noStrike">
                          <a:solidFill>
                            <a:srgbClr val="000000"/>
                          </a:solidFill>
                          <a:effectLst/>
                          <a:latin typeface="Calibri" panose="020F0502020204030204" pitchFamily="34" charset="0"/>
                        </a:rPr>
                        <a:t>Nagaland</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4</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66</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0850193"/>
                  </a:ext>
                </a:extLst>
              </a:tr>
              <a:tr h="111454">
                <a:tc>
                  <a:txBody>
                    <a:bodyPr/>
                    <a:lstStyle/>
                    <a:p>
                      <a:pPr algn="ctr" fontAlgn="ctr"/>
                      <a:r>
                        <a:rPr lang="en-IN" sz="900" b="0" i="0" u="none" strike="noStrike">
                          <a:solidFill>
                            <a:srgbClr val="000000"/>
                          </a:solidFill>
                          <a:effectLst/>
                          <a:latin typeface="Calibri" panose="020F0502020204030204" pitchFamily="34" charset="0"/>
                        </a:rPr>
                        <a:t>Odisha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14</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58167"/>
                  </a:ext>
                </a:extLst>
              </a:tr>
              <a:tr h="111454">
                <a:tc>
                  <a:txBody>
                    <a:bodyPr/>
                    <a:lstStyle/>
                    <a:p>
                      <a:pPr algn="ctr" fontAlgn="ctr"/>
                      <a:r>
                        <a:rPr lang="en-IN" sz="900" b="0" i="0" u="none" strike="noStrike">
                          <a:solidFill>
                            <a:srgbClr val="000000"/>
                          </a:solidFill>
                          <a:effectLst/>
                          <a:latin typeface="Calibri" panose="020F0502020204030204" pitchFamily="34" charset="0"/>
                        </a:rPr>
                        <a:t>Puducherry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57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373950"/>
                  </a:ext>
                </a:extLst>
              </a:tr>
              <a:tr h="111454">
                <a:tc>
                  <a:txBody>
                    <a:bodyPr/>
                    <a:lstStyle/>
                    <a:p>
                      <a:pPr algn="ctr" fontAlgn="ctr"/>
                      <a:r>
                        <a:rPr lang="en-IN" sz="900" b="0" i="0" u="none" strike="noStrike">
                          <a:solidFill>
                            <a:srgbClr val="000000"/>
                          </a:solidFill>
                          <a:effectLst/>
                          <a:latin typeface="Calibri" panose="020F0502020204030204" pitchFamily="34" charset="0"/>
                        </a:rPr>
                        <a:t>Punjab</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41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78</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559264"/>
                  </a:ext>
                </a:extLst>
              </a:tr>
              <a:tr h="111454">
                <a:tc>
                  <a:txBody>
                    <a:bodyPr/>
                    <a:lstStyle/>
                    <a:p>
                      <a:pPr algn="ctr" fontAlgn="ctr"/>
                      <a:r>
                        <a:rPr lang="en-IN" sz="900" b="0" i="0" u="none" strike="noStrike">
                          <a:solidFill>
                            <a:srgbClr val="000000"/>
                          </a:solidFill>
                          <a:effectLst/>
                          <a:latin typeface="Calibri" panose="020F0502020204030204" pitchFamily="34" charset="0"/>
                        </a:rPr>
                        <a:t>Rajastan</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439</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2718969"/>
                  </a:ext>
                </a:extLst>
              </a:tr>
              <a:tr h="111454">
                <a:tc>
                  <a:txBody>
                    <a:bodyPr/>
                    <a:lstStyle/>
                    <a:p>
                      <a:pPr algn="ctr" fontAlgn="ctr"/>
                      <a:r>
                        <a:rPr lang="en-IN" sz="900" b="0" i="0" u="none" strike="noStrike">
                          <a:solidFill>
                            <a:srgbClr val="000000"/>
                          </a:solidFill>
                          <a:effectLst/>
                          <a:latin typeface="Calibri" panose="020F0502020204030204" pitchFamily="34" charset="0"/>
                        </a:rPr>
                        <a:t>Sikkim</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1039 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915114"/>
                  </a:ext>
                </a:extLst>
              </a:tr>
              <a:tr h="111454">
                <a:tc>
                  <a:txBody>
                    <a:bodyPr/>
                    <a:lstStyle/>
                    <a:p>
                      <a:pPr algn="ctr" fontAlgn="ctr"/>
                      <a:r>
                        <a:rPr lang="en-IN" sz="900" b="0" i="0" u="none" strike="noStrike">
                          <a:solidFill>
                            <a:srgbClr val="000000"/>
                          </a:solidFill>
                          <a:effectLst/>
                          <a:latin typeface="Calibri" panose="020F0502020204030204" pitchFamily="34" charset="0"/>
                        </a:rPr>
                        <a:t>Tamilnadu</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226</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763118"/>
                  </a:ext>
                </a:extLst>
              </a:tr>
              <a:tr h="111454">
                <a:tc>
                  <a:txBody>
                    <a:bodyPr/>
                    <a:lstStyle/>
                    <a:p>
                      <a:pPr algn="ctr" fontAlgn="ctr"/>
                      <a:r>
                        <a:rPr lang="en-IN" sz="900" b="0" i="0" u="none" strike="noStrike">
                          <a:solidFill>
                            <a:srgbClr val="000000"/>
                          </a:solidFill>
                          <a:effectLst/>
                          <a:latin typeface="Calibri" panose="020F0502020204030204" pitchFamily="34" charset="0"/>
                        </a:rPr>
                        <a:t>Telangana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3</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014222"/>
                  </a:ext>
                </a:extLst>
              </a:tr>
              <a:tr h="111454">
                <a:tc>
                  <a:txBody>
                    <a:bodyPr/>
                    <a:lstStyle/>
                    <a:p>
                      <a:pPr algn="ctr" fontAlgn="ctr"/>
                      <a:r>
                        <a:rPr lang="sv-SE" sz="900" b="0" i="0" u="none" strike="noStrike">
                          <a:solidFill>
                            <a:srgbClr val="000000"/>
                          </a:solidFill>
                          <a:effectLst/>
                          <a:latin typeface="Calibri" panose="020F0502020204030204" pitchFamily="34" charset="0"/>
                        </a:rPr>
                        <a:t>Dadra,nagar haveli and daman diu (UT)</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776540"/>
                  </a:ext>
                </a:extLst>
              </a:tr>
              <a:tr h="111454">
                <a:tc>
                  <a:txBody>
                    <a:bodyPr/>
                    <a:lstStyle/>
                    <a:p>
                      <a:pPr algn="ctr" fontAlgn="ctr"/>
                      <a:r>
                        <a:rPr lang="en-IN" sz="900" b="0" i="0" u="none" strike="noStrike">
                          <a:solidFill>
                            <a:srgbClr val="000000"/>
                          </a:solidFill>
                          <a:effectLst/>
                          <a:latin typeface="Calibri" panose="020F0502020204030204" pitchFamily="34" charset="0"/>
                        </a:rPr>
                        <a:t>Tripura</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12</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347886"/>
                  </a:ext>
                </a:extLst>
              </a:tr>
              <a:tr h="111454">
                <a:tc>
                  <a:txBody>
                    <a:bodyPr/>
                    <a:lstStyle/>
                    <a:p>
                      <a:pPr algn="ctr" fontAlgn="ctr"/>
                      <a:r>
                        <a:rPr lang="en-IN" sz="900" b="0" i="0" u="none" strike="noStrike">
                          <a:solidFill>
                            <a:srgbClr val="000000"/>
                          </a:solidFill>
                          <a:effectLst/>
                          <a:latin typeface="Calibri" panose="020F0502020204030204" pitchFamily="34" charset="0"/>
                        </a:rPr>
                        <a:t>Uttarakhand</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243</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799</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769982"/>
                  </a:ext>
                </a:extLst>
              </a:tr>
              <a:tr h="111454">
                <a:tc>
                  <a:txBody>
                    <a:bodyPr/>
                    <a:lstStyle/>
                    <a:p>
                      <a:pPr algn="ctr" fontAlgn="ctr"/>
                      <a:r>
                        <a:rPr lang="en-IN" sz="900" b="0" i="0" u="none" strike="noStrike">
                          <a:solidFill>
                            <a:srgbClr val="000000"/>
                          </a:solidFill>
                          <a:effectLst/>
                          <a:latin typeface="Calibri" panose="020F0502020204030204" pitchFamily="34" charset="0"/>
                        </a:rPr>
                        <a:t>Uttarapradesh</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58</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613443"/>
                  </a:ext>
                </a:extLst>
              </a:tr>
              <a:tr h="111454">
                <a:tc>
                  <a:txBody>
                    <a:bodyPr/>
                    <a:lstStyle/>
                    <a:p>
                      <a:pPr algn="ctr" fontAlgn="ctr"/>
                      <a:r>
                        <a:rPr lang="en-IN" sz="900" b="0" i="0" u="none" strike="noStrike" dirty="0">
                          <a:solidFill>
                            <a:srgbClr val="000000"/>
                          </a:solidFill>
                          <a:effectLst/>
                          <a:latin typeface="Calibri" panose="020F0502020204030204" pitchFamily="34" charset="0"/>
                        </a:rPr>
                        <a:t>West Bengal</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a:solidFill>
                            <a:srgbClr val="000000"/>
                          </a:solidFill>
                          <a:effectLst/>
                          <a:latin typeface="Calibri" panose="020F0502020204030204" pitchFamily="34" charset="0"/>
                        </a:rPr>
                        <a:t>87</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IN" sz="900" b="0" i="0" u="none" strike="noStrike" dirty="0">
                          <a:solidFill>
                            <a:srgbClr val="000000"/>
                          </a:solidFill>
                          <a:effectLst/>
                          <a:latin typeface="Calibri" panose="020F0502020204030204" pitchFamily="34" charset="0"/>
                        </a:rPr>
                        <a:t> </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632757"/>
                  </a:ext>
                </a:extLst>
              </a:tr>
              <a:tr h="111454">
                <a:tc>
                  <a:txBody>
                    <a:bodyPr/>
                    <a:lstStyle/>
                    <a:p>
                      <a:pPr algn="ctr" fontAlgn="ctr"/>
                      <a:r>
                        <a:rPr lang="en-IN" sz="900" b="0" i="0" u="none" strike="noStrike" dirty="0">
                          <a:solidFill>
                            <a:srgbClr val="000000"/>
                          </a:solidFill>
                          <a:effectLst/>
                          <a:latin typeface="Calibri" panose="020F0502020204030204" pitchFamily="34" charset="0"/>
                        </a:rPr>
                        <a:t>Total</a:t>
                      </a:r>
                    </a:p>
                  </a:txBody>
                  <a:tcPr marL="4644" marR="4644" marT="4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n-IN" sz="900" b="0" i="0" u="none" strike="noStrike" dirty="0">
                          <a:solidFill>
                            <a:srgbClr val="000000"/>
                          </a:solidFill>
                          <a:effectLst/>
                          <a:latin typeface="Calibri" panose="020F0502020204030204" pitchFamily="34" charset="0"/>
                        </a:rPr>
                        <a:t>7200</a:t>
                      </a:r>
                    </a:p>
                  </a:txBody>
                  <a:tcPr marL="4644" marR="4644" marT="4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n-IN" sz="900" b="0" i="0" u="none" strike="noStrike" dirty="0">
                          <a:solidFill>
                            <a:srgbClr val="000000"/>
                          </a:solidFill>
                          <a:effectLst/>
                          <a:latin typeface="Calibri" panose="020F0502020204030204" pitchFamily="34" charset="0"/>
                        </a:rPr>
                        <a:t>3169</a:t>
                      </a:r>
                    </a:p>
                  </a:txBody>
                  <a:tcPr marL="4644" marR="4644" marT="4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564544205"/>
                  </a:ext>
                </a:extLst>
              </a:tr>
            </a:tbl>
          </a:graphicData>
        </a:graphic>
      </p:graphicFrame>
      <p:sp>
        <p:nvSpPr>
          <p:cNvPr id="16" name="TextBox 15">
            <a:extLst>
              <a:ext uri="{FF2B5EF4-FFF2-40B4-BE49-F238E27FC236}">
                <a16:creationId xmlns:a16="http://schemas.microsoft.com/office/drawing/2014/main" id="{158F3CC1-1841-6918-474E-407BCD74D5FB}"/>
              </a:ext>
            </a:extLst>
          </p:cNvPr>
          <p:cNvSpPr txBox="1"/>
          <p:nvPr/>
        </p:nvSpPr>
        <p:spPr>
          <a:xfrm>
            <a:off x="4247909" y="6697346"/>
            <a:ext cx="1441039" cy="200055"/>
          </a:xfrm>
          <a:prstGeom prst="rect">
            <a:avLst/>
          </a:prstGeom>
          <a:noFill/>
        </p:spPr>
        <p:txBody>
          <a:bodyPr wrap="square" rtlCol="0">
            <a:spAutoFit/>
          </a:bodyPr>
          <a:lstStyle/>
          <a:p>
            <a:r>
              <a:rPr lang="en-US" sz="700" dirty="0"/>
              <a:t>* As on December 2022</a:t>
            </a:r>
            <a:endParaRPr lang="en-IN" sz="700" dirty="0"/>
          </a:p>
        </p:txBody>
      </p:sp>
    </p:spTree>
    <p:extLst>
      <p:ext uri="{BB962C8B-B14F-4D97-AF65-F5344CB8AC3E}">
        <p14:creationId xmlns:p14="http://schemas.microsoft.com/office/powerpoint/2010/main" val="2352449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30BBAC-F24F-D500-4CF0-E12A456E3AAB}"/>
              </a:ext>
            </a:extLst>
          </p:cNvPr>
          <p:cNvSpPr/>
          <p:nvPr/>
        </p:nvSpPr>
        <p:spPr>
          <a:xfrm>
            <a:off x="-13130" y="281196"/>
            <a:ext cx="9089849"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6BF2911-E44E-7036-6D78-61EB546FB1C6}"/>
              </a:ext>
            </a:extLst>
          </p:cNvPr>
          <p:cNvSpPr txBox="1"/>
          <p:nvPr/>
        </p:nvSpPr>
        <p:spPr>
          <a:xfrm>
            <a:off x="1062008" y="395306"/>
            <a:ext cx="10378890" cy="523220"/>
          </a:xfrm>
          <a:prstGeom prst="rect">
            <a:avLst/>
          </a:prstGeom>
          <a:noFill/>
        </p:spPr>
        <p:txBody>
          <a:bodyPr wrap="square">
            <a:spAutoFit/>
          </a:bodyPr>
          <a:lstStyle/>
          <a:p>
            <a:r>
              <a:rPr lang="en-US" sz="2800" b="1" dirty="0">
                <a:solidFill>
                  <a:schemeClr val="bg1"/>
                </a:solidFill>
              </a:rPr>
              <a:t>Rural Homestays In India</a:t>
            </a:r>
            <a:endParaRPr lang="en-US" sz="2800" b="1" i="0" u="none" strike="noStrike" dirty="0">
              <a:solidFill>
                <a:schemeClr val="bg1"/>
              </a:solidFill>
              <a:effectLst/>
            </a:endParaRPr>
          </a:p>
        </p:txBody>
      </p:sp>
      <p:sp>
        <p:nvSpPr>
          <p:cNvPr id="6" name="Oval 5">
            <a:extLst>
              <a:ext uri="{FF2B5EF4-FFF2-40B4-BE49-F238E27FC236}">
                <a16:creationId xmlns:a16="http://schemas.microsoft.com/office/drawing/2014/main" id="{ECA8AD61-0E61-CBE1-C5A1-987D826C184A}"/>
              </a:ext>
            </a:extLst>
          </p:cNvPr>
          <p:cNvSpPr/>
          <p:nvPr/>
        </p:nvSpPr>
        <p:spPr>
          <a:xfrm>
            <a:off x="181951" y="248591"/>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B1D7099-2541-8E0D-E866-E31BD936988A}"/>
              </a:ext>
            </a:extLst>
          </p:cNvPr>
          <p:cNvPicPr>
            <a:picLocks noChangeAspect="1"/>
          </p:cNvPicPr>
          <p:nvPr/>
        </p:nvPicPr>
        <p:blipFill rotWithShape="1">
          <a:blip r:embed="rId2">
            <a:extLst>
              <a:ext uri="{28A0092B-C50C-407E-A947-70E740481C1C}">
                <a14:useLocalDpi xmlns:a14="http://schemas.microsoft.com/office/drawing/2010/main" val="0"/>
              </a:ext>
            </a:extLst>
          </a:blip>
          <a:srcRect b="17664"/>
          <a:stretch/>
        </p:blipFill>
        <p:spPr>
          <a:xfrm>
            <a:off x="291020" y="390143"/>
            <a:ext cx="630849" cy="519417"/>
          </a:xfrm>
          <a:prstGeom prst="rect">
            <a:avLst/>
          </a:prstGeom>
        </p:spPr>
      </p:pic>
      <p:pic>
        <p:nvPicPr>
          <p:cNvPr id="8" name="Picture 7">
            <a:extLst>
              <a:ext uri="{FF2B5EF4-FFF2-40B4-BE49-F238E27FC236}">
                <a16:creationId xmlns:a16="http://schemas.microsoft.com/office/drawing/2014/main" id="{5EEED875-47CA-A904-02A6-8A43001E9783}"/>
              </a:ext>
            </a:extLst>
          </p:cNvPr>
          <p:cNvPicPr>
            <a:picLocks noChangeAspect="1"/>
          </p:cNvPicPr>
          <p:nvPr/>
        </p:nvPicPr>
        <p:blipFill rotWithShape="1">
          <a:blip r:embed="rId3"/>
          <a:srcRect l="-181" r="70192"/>
          <a:stretch/>
        </p:blipFill>
        <p:spPr>
          <a:xfrm>
            <a:off x="8220456" y="0"/>
            <a:ext cx="3970055" cy="6858000"/>
          </a:xfrm>
          <a:prstGeom prst="rect">
            <a:avLst/>
          </a:prstGeom>
        </p:spPr>
      </p:pic>
      <p:grpSp>
        <p:nvGrpSpPr>
          <p:cNvPr id="9" name="Group 8">
            <a:extLst>
              <a:ext uri="{FF2B5EF4-FFF2-40B4-BE49-F238E27FC236}">
                <a16:creationId xmlns:a16="http://schemas.microsoft.com/office/drawing/2014/main" id="{A7F1BE33-32F0-CACA-F3B6-A2126FD8EA13}"/>
              </a:ext>
            </a:extLst>
          </p:cNvPr>
          <p:cNvGrpSpPr/>
          <p:nvPr/>
        </p:nvGrpSpPr>
        <p:grpSpPr>
          <a:xfrm>
            <a:off x="10940026" y="5701068"/>
            <a:ext cx="1226810" cy="1156932"/>
            <a:chOff x="10893846" y="5701068"/>
            <a:chExt cx="1226810" cy="1156932"/>
          </a:xfrm>
        </p:grpSpPr>
        <p:sp>
          <p:nvSpPr>
            <p:cNvPr id="10" name="Oval 9">
              <a:extLst>
                <a:ext uri="{FF2B5EF4-FFF2-40B4-BE49-F238E27FC236}">
                  <a16:creationId xmlns:a16="http://schemas.microsoft.com/office/drawing/2014/main" id="{05D8F4F9-0BCF-2129-7E65-67D030C7967E}"/>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a:extLst>
                <a:ext uri="{FF2B5EF4-FFF2-40B4-BE49-F238E27FC236}">
                  <a16:creationId xmlns:a16="http://schemas.microsoft.com/office/drawing/2014/main" id="{7A601F6F-654C-CA80-07C1-B7EFBEF4F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
        <p:nvSpPr>
          <p:cNvPr id="12" name="TextBox 11">
            <a:extLst>
              <a:ext uri="{FF2B5EF4-FFF2-40B4-BE49-F238E27FC236}">
                <a16:creationId xmlns:a16="http://schemas.microsoft.com/office/drawing/2014/main" id="{7ED3F5F6-60CA-14E5-4BED-D94E6B918ED4}"/>
              </a:ext>
            </a:extLst>
          </p:cNvPr>
          <p:cNvSpPr txBox="1"/>
          <p:nvPr/>
        </p:nvSpPr>
        <p:spPr>
          <a:xfrm>
            <a:off x="1062008" y="1979271"/>
            <a:ext cx="6507835" cy="5155257"/>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dirty="0"/>
              <a:t>Ministry of Tourism, Government of India has prepared </a:t>
            </a:r>
            <a:r>
              <a:rPr lang="en-US" b="1" dirty="0"/>
              <a:t>Common National Standards and Guidelines for Classification of Incredible India Bed &amp; Breakfast Establishments and Incredible India Homestay Establishments</a:t>
            </a:r>
            <a:r>
              <a:rPr lang="en-US" dirty="0"/>
              <a:t>.</a:t>
            </a:r>
          </a:p>
          <a:p>
            <a:pPr marL="285750" indent="-285750" algn="just">
              <a:buFont typeface="Arial" panose="020B0604020202020204" pitchFamily="34" charset="0"/>
              <a:buChar char="•"/>
            </a:pPr>
            <a:r>
              <a:rPr lang="en-US" dirty="0"/>
              <a:t>Apart from this scheme many states have their own policies and strategies: </a:t>
            </a:r>
          </a:p>
          <a:p>
            <a:pPr marL="742950" lvl="1" indent="-285750" algn="just">
              <a:buFont typeface="Arial" panose="020B0604020202020204" pitchFamily="34" charset="0"/>
              <a:buChar char="•"/>
            </a:pPr>
            <a:r>
              <a:rPr lang="en-US" dirty="0"/>
              <a:t>Telangana</a:t>
            </a:r>
          </a:p>
          <a:p>
            <a:pPr marL="742950" lvl="1" indent="-285750" algn="just">
              <a:buFont typeface="Arial" panose="020B0604020202020204" pitchFamily="34" charset="0"/>
              <a:buChar char="•"/>
            </a:pPr>
            <a:r>
              <a:rPr lang="en-US" dirty="0"/>
              <a:t>Assam</a:t>
            </a:r>
          </a:p>
          <a:p>
            <a:pPr marL="742950" lvl="1" indent="-285750" algn="just">
              <a:buFont typeface="Arial" panose="020B0604020202020204" pitchFamily="34" charset="0"/>
              <a:buChar char="•"/>
            </a:pPr>
            <a:r>
              <a:rPr lang="en-US" dirty="0"/>
              <a:t>Himachal Pradesh</a:t>
            </a:r>
          </a:p>
          <a:p>
            <a:pPr marL="742950" lvl="1" indent="-285750" algn="just">
              <a:buFont typeface="Arial" panose="020B0604020202020204" pitchFamily="34" charset="0"/>
              <a:buChar char="•"/>
            </a:pPr>
            <a:r>
              <a:rPr lang="en-US" dirty="0"/>
              <a:t>West Bengal </a:t>
            </a:r>
          </a:p>
          <a:p>
            <a:pPr marL="742950" lvl="1" indent="-285750" algn="just">
              <a:buFont typeface="Arial" panose="020B0604020202020204" pitchFamily="34" charset="0"/>
              <a:buChar char="•"/>
            </a:pPr>
            <a:r>
              <a:rPr lang="en-US" dirty="0"/>
              <a:t>Uttarakhand </a:t>
            </a:r>
          </a:p>
          <a:p>
            <a:pPr marL="742950" lvl="1" indent="-285750" algn="just">
              <a:buFont typeface="Arial" panose="020B0604020202020204" pitchFamily="34" charset="0"/>
              <a:buChar char="•"/>
            </a:pPr>
            <a:r>
              <a:rPr lang="en-US" dirty="0"/>
              <a:t>Haryana </a:t>
            </a:r>
          </a:p>
          <a:p>
            <a:pPr marL="742950" lvl="1" indent="-285750" algn="just">
              <a:buFont typeface="Arial" panose="020B0604020202020204" pitchFamily="34" charset="0"/>
              <a:buChar char="•"/>
            </a:pPr>
            <a:r>
              <a:rPr lang="en-US" dirty="0"/>
              <a:t>Mizoram </a:t>
            </a:r>
          </a:p>
          <a:p>
            <a:pPr marL="742950" lvl="1" indent="-285750" algn="just">
              <a:buFont typeface="Arial" panose="020B0604020202020204" pitchFamily="34" charset="0"/>
              <a:buChar char="•"/>
            </a:pPr>
            <a:r>
              <a:rPr lang="en-US" dirty="0"/>
              <a:t>Chhattisgarh </a:t>
            </a:r>
          </a:p>
          <a:p>
            <a:pPr marL="742950" lvl="1" indent="-285750" algn="just">
              <a:buFont typeface="Arial" panose="020B0604020202020204" pitchFamily="34" charset="0"/>
              <a:buChar char="•"/>
            </a:pPr>
            <a:r>
              <a:rPr lang="en-US" dirty="0"/>
              <a:t>Kerala</a:t>
            </a:r>
          </a:p>
          <a:p>
            <a:pPr marL="742950" lvl="1" indent="-285750" algn="just">
              <a:buFont typeface="Arial" panose="020B0604020202020204" pitchFamily="34" charset="0"/>
              <a:buChar char="•"/>
            </a:pPr>
            <a:r>
              <a:rPr lang="en-US" dirty="0"/>
              <a:t>Uttar Pradesh </a:t>
            </a:r>
          </a:p>
          <a:p>
            <a:pPr algn="just"/>
            <a:endParaRPr lang="en-US" dirty="0"/>
          </a:p>
          <a:p>
            <a:pPr algn="just"/>
            <a:endParaRPr lang="en-IN" dirty="0"/>
          </a:p>
        </p:txBody>
      </p:sp>
      <p:sp>
        <p:nvSpPr>
          <p:cNvPr id="13" name="TextBox 12">
            <a:extLst>
              <a:ext uri="{FF2B5EF4-FFF2-40B4-BE49-F238E27FC236}">
                <a16:creationId xmlns:a16="http://schemas.microsoft.com/office/drawing/2014/main" id="{68BCA629-684C-1714-19CC-F698B68B1F69}"/>
              </a:ext>
            </a:extLst>
          </p:cNvPr>
          <p:cNvSpPr txBox="1"/>
          <p:nvPr/>
        </p:nvSpPr>
        <p:spPr>
          <a:xfrm>
            <a:off x="3715473" y="3703899"/>
            <a:ext cx="226863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Karnataka</a:t>
            </a:r>
          </a:p>
          <a:p>
            <a:pPr marL="285750" indent="-285750">
              <a:buFont typeface="Arial" panose="020B0604020202020204" pitchFamily="34" charset="0"/>
              <a:buChar char="•"/>
            </a:pPr>
            <a:r>
              <a:rPr lang="en-US" dirty="0"/>
              <a:t>Arunachal Pradesh </a:t>
            </a:r>
          </a:p>
          <a:p>
            <a:pPr marL="285750" indent="-285750">
              <a:buFont typeface="Arial" panose="020B0604020202020204" pitchFamily="34" charset="0"/>
              <a:buChar char="•"/>
            </a:pPr>
            <a:r>
              <a:rPr lang="en-US" dirty="0"/>
              <a:t>Madhya Pradesh</a:t>
            </a:r>
          </a:p>
          <a:p>
            <a:pPr marL="285750" indent="-285750">
              <a:buFont typeface="Arial" panose="020B0604020202020204" pitchFamily="34" charset="0"/>
              <a:buChar char="•"/>
            </a:pPr>
            <a:r>
              <a:rPr lang="en-US" dirty="0"/>
              <a:t>Goa </a:t>
            </a:r>
          </a:p>
          <a:p>
            <a:pPr marL="285750" indent="-285750">
              <a:buFont typeface="Arial" panose="020B0604020202020204" pitchFamily="34" charset="0"/>
              <a:buChar char="•"/>
            </a:pPr>
            <a:r>
              <a:rPr lang="en-US" dirty="0"/>
              <a:t>Manipur</a:t>
            </a:r>
          </a:p>
          <a:p>
            <a:pPr marL="285750" indent="-285750">
              <a:buFont typeface="Arial" panose="020B0604020202020204" pitchFamily="34" charset="0"/>
              <a:buChar char="•"/>
            </a:pPr>
            <a:r>
              <a:rPr lang="en-US" dirty="0"/>
              <a:t>Punjab </a:t>
            </a:r>
          </a:p>
          <a:p>
            <a:pPr marL="285750" indent="-285750">
              <a:buFont typeface="Arial" panose="020B0604020202020204" pitchFamily="34" charset="0"/>
              <a:buChar char="•"/>
            </a:pPr>
            <a:r>
              <a:rPr lang="en-US" dirty="0"/>
              <a:t>Nagaland</a:t>
            </a:r>
          </a:p>
          <a:p>
            <a:pPr marL="285750" indent="-285750">
              <a:buFont typeface="Arial" panose="020B0604020202020204" pitchFamily="34" charset="0"/>
              <a:buChar char="•"/>
            </a:pPr>
            <a:r>
              <a:rPr lang="en-US" dirty="0"/>
              <a:t>Tamil Nadu</a:t>
            </a:r>
          </a:p>
          <a:p>
            <a:pPr marL="285750" indent="-285750">
              <a:buFont typeface="Arial" panose="020B0604020202020204" pitchFamily="34" charset="0"/>
              <a:buChar char="•"/>
            </a:pPr>
            <a:r>
              <a:rPr lang="en-US" dirty="0"/>
              <a:t>Sikkim</a:t>
            </a:r>
          </a:p>
          <a:p>
            <a:pPr marL="285750" indent="-285750">
              <a:buFont typeface="Arial" panose="020B0604020202020204" pitchFamily="34" charset="0"/>
              <a:buChar char="•"/>
            </a:pPr>
            <a:r>
              <a:rPr lang="en-IN" dirty="0"/>
              <a:t>Mizoram</a:t>
            </a:r>
          </a:p>
        </p:txBody>
      </p:sp>
    </p:spTree>
    <p:extLst>
      <p:ext uri="{BB962C8B-B14F-4D97-AF65-F5344CB8AC3E}">
        <p14:creationId xmlns:p14="http://schemas.microsoft.com/office/powerpoint/2010/main" val="280166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115337" y="494790"/>
            <a:ext cx="3961326" cy="3770163"/>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0" y="4459165"/>
            <a:ext cx="12192000" cy="1534160"/>
          </a:xfrm>
          <a:prstGeom prst="rect">
            <a:avLst/>
          </a:prstGeom>
          <a:solidFill>
            <a:srgbClr val="F05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3">
            <a:extLst>
              <a:ext uri="{FF2B5EF4-FFF2-40B4-BE49-F238E27FC236}">
                <a16:creationId xmlns:a16="http://schemas.microsoft.com/office/drawing/2014/main" id="{880E7F9D-C72F-45B4-A165-74FB74E48E21}"/>
              </a:ext>
            </a:extLst>
          </p:cNvPr>
          <p:cNvGrpSpPr/>
          <p:nvPr/>
        </p:nvGrpSpPr>
        <p:grpSpPr>
          <a:xfrm>
            <a:off x="5095050" y="863862"/>
            <a:ext cx="2288161" cy="1409058"/>
            <a:chOff x="5095050" y="863862"/>
            <a:chExt cx="2288161" cy="1409058"/>
          </a:xfrm>
        </p:grpSpPr>
        <p:pic>
          <p:nvPicPr>
            <p:cNvPr id="13" name="Picture 12" descr="Ministry of Tourism (India) - Wikipedia">
              <a:extLst>
                <a:ext uri="{FF2B5EF4-FFF2-40B4-BE49-F238E27FC236}">
                  <a16:creationId xmlns:a16="http://schemas.microsoft.com/office/drawing/2014/main" id="{630344B0-CA7F-42F3-A548-CDA19EA2E6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050" y="863862"/>
              <a:ext cx="2288161" cy="776090"/>
            </a:xfrm>
            <a:prstGeom prst="rect">
              <a:avLst/>
            </a:prstGeom>
            <a:noFill/>
          </p:spPr>
        </p:pic>
        <p:pic>
          <p:nvPicPr>
            <p:cNvPr id="9" name="Picture 2">
              <a:extLst>
                <a:ext uri="{FF2B5EF4-FFF2-40B4-BE49-F238E27FC236}">
                  <a16:creationId xmlns:a16="http://schemas.microsoft.com/office/drawing/2014/main" id="{6CE95E04-8DAA-4280-885F-DC680B416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690" y="1915099"/>
              <a:ext cx="1266686" cy="35782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7289742" y="4610565"/>
            <a:ext cx="4551680" cy="1200329"/>
          </a:xfrm>
          <a:prstGeom prst="rect">
            <a:avLst/>
          </a:prstGeom>
          <a:noFill/>
        </p:spPr>
        <p:txBody>
          <a:bodyPr wrap="square" rtlCol="0">
            <a:spAutoFit/>
          </a:bodyPr>
          <a:lstStyle/>
          <a:p>
            <a:pPr algn="r"/>
            <a:r>
              <a:rPr lang="en-IN" sz="3600" b="1" dirty="0"/>
              <a:t>THANK</a:t>
            </a:r>
          </a:p>
          <a:p>
            <a:pPr algn="r"/>
            <a:r>
              <a:rPr lang="en-IN" sz="3600" b="1" dirty="0"/>
              <a:t> YOU</a:t>
            </a:r>
          </a:p>
        </p:txBody>
      </p:sp>
      <p:cxnSp>
        <p:nvCxnSpPr>
          <p:cNvPr id="18" name="Straight Connector 17"/>
          <p:cNvCxnSpPr/>
          <p:nvPr/>
        </p:nvCxnSpPr>
        <p:spPr>
          <a:xfrm>
            <a:off x="3362960" y="5194709"/>
            <a:ext cx="8402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78D440C-34FA-6A6C-6343-308942BBAD55}"/>
              </a:ext>
            </a:extLst>
          </p:cNvPr>
          <p:cNvGrpSpPr/>
          <p:nvPr/>
        </p:nvGrpSpPr>
        <p:grpSpPr>
          <a:xfrm>
            <a:off x="5095050" y="864675"/>
            <a:ext cx="2288161" cy="1409058"/>
            <a:chOff x="5095050" y="863862"/>
            <a:chExt cx="2288161" cy="1409058"/>
          </a:xfrm>
        </p:grpSpPr>
        <p:pic>
          <p:nvPicPr>
            <p:cNvPr id="3" name="Picture 2" descr="Ministry of Tourism (India) - Wikipedia">
              <a:extLst>
                <a:ext uri="{FF2B5EF4-FFF2-40B4-BE49-F238E27FC236}">
                  <a16:creationId xmlns:a16="http://schemas.microsoft.com/office/drawing/2014/main" id="{9B30C050-89F8-1154-8C9F-7697A8411E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050" y="863862"/>
              <a:ext cx="2288161" cy="776090"/>
            </a:xfrm>
            <a:prstGeom prst="rect">
              <a:avLst/>
            </a:prstGeom>
            <a:noFill/>
          </p:spPr>
        </p:pic>
        <p:pic>
          <p:nvPicPr>
            <p:cNvPr id="8" name="Picture 2">
              <a:extLst>
                <a:ext uri="{FF2B5EF4-FFF2-40B4-BE49-F238E27FC236}">
                  <a16:creationId xmlns:a16="http://schemas.microsoft.com/office/drawing/2014/main" id="{8725F143-F477-FEBC-7037-8CBFAAABB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690" y="1915099"/>
              <a:ext cx="1266686" cy="357821"/>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1AFC8BF8-D050-A2C5-8F2B-E7DA829BD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754" y="1915099"/>
            <a:ext cx="3684557" cy="2605242"/>
          </a:xfrm>
          <a:prstGeom prst="rect">
            <a:avLst/>
          </a:prstGeom>
        </p:spPr>
      </p:pic>
    </p:spTree>
    <p:extLst>
      <p:ext uri="{BB962C8B-B14F-4D97-AF65-F5344CB8AC3E}">
        <p14:creationId xmlns:p14="http://schemas.microsoft.com/office/powerpoint/2010/main" val="229903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E98967-0BF2-4A25-B7DA-E2C66FCB4768}"/>
              </a:ext>
            </a:extLst>
          </p:cNvPr>
          <p:cNvSpPr/>
          <p:nvPr/>
        </p:nvSpPr>
        <p:spPr>
          <a:xfrm>
            <a:off x="1960730" y="5554546"/>
            <a:ext cx="8482985"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CAPACITY BUILDING FOR RURAL HOMESTAYS</a:t>
            </a:r>
          </a:p>
        </p:txBody>
      </p:sp>
      <p:sp>
        <p:nvSpPr>
          <p:cNvPr id="3" name="Title 1">
            <a:extLst>
              <a:ext uri="{FF2B5EF4-FFF2-40B4-BE49-F238E27FC236}">
                <a16:creationId xmlns:a16="http://schemas.microsoft.com/office/drawing/2014/main" id="{C56AD458-6CA6-4640-880B-A1850C3AB07A}"/>
              </a:ext>
            </a:extLst>
          </p:cNvPr>
          <p:cNvSpPr txBox="1">
            <a:spLocks/>
          </p:cNvSpPr>
          <p:nvPr/>
        </p:nvSpPr>
        <p:spPr>
          <a:xfrm rot="16200000">
            <a:off x="8124090" y="-593863"/>
            <a:ext cx="6865828" cy="773447"/>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800" dirty="0">
                <a:latin typeface="Century Gothic" panose="020B0502020202020204" pitchFamily="34" charset="0"/>
              </a:rPr>
              <a:t>Contents</a:t>
            </a:r>
          </a:p>
        </p:txBody>
      </p:sp>
      <p:sp>
        <p:nvSpPr>
          <p:cNvPr id="4" name="Rectangle 3">
            <a:extLst>
              <a:ext uri="{FF2B5EF4-FFF2-40B4-BE49-F238E27FC236}">
                <a16:creationId xmlns:a16="http://schemas.microsoft.com/office/drawing/2014/main" id="{25BCD9C3-B16D-4AD5-84EE-29AF616FC38F}"/>
              </a:ext>
            </a:extLst>
          </p:cNvPr>
          <p:cNvSpPr/>
          <p:nvPr/>
        </p:nvSpPr>
        <p:spPr>
          <a:xfrm>
            <a:off x="1986160" y="825258"/>
            <a:ext cx="8457723"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i="0" u="none" strike="noStrike"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VISION, MISSION AND GOALS</a:t>
            </a:r>
            <a:endParaRPr kumimoji="0" lang="en-IN"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9868A0E-A3C9-49DF-A684-5D455C18591B}"/>
              </a:ext>
            </a:extLst>
          </p:cNvPr>
          <p:cNvSpPr/>
          <p:nvPr/>
        </p:nvSpPr>
        <p:spPr>
          <a:xfrm>
            <a:off x="1968232" y="153980"/>
            <a:ext cx="8457722"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INTRODUCTION</a:t>
            </a:r>
            <a:endParaRPr kumimoji="0" lang="en-IN"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080D843-7FF0-42E5-A9BA-8B93680B3899}"/>
              </a:ext>
            </a:extLst>
          </p:cNvPr>
          <p:cNvSpPr/>
          <p:nvPr/>
        </p:nvSpPr>
        <p:spPr>
          <a:xfrm>
            <a:off x="1960732" y="2175303"/>
            <a:ext cx="8483152"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INCENTIVES FOR RURAL HOMESTAYS</a:t>
            </a:r>
          </a:p>
        </p:txBody>
      </p:sp>
      <p:sp>
        <p:nvSpPr>
          <p:cNvPr id="7" name="Rectangle 6">
            <a:extLst>
              <a:ext uri="{FF2B5EF4-FFF2-40B4-BE49-F238E27FC236}">
                <a16:creationId xmlns:a16="http://schemas.microsoft.com/office/drawing/2014/main" id="{AA272E70-38CD-4CF5-A6A8-56EB8ADAC149}"/>
              </a:ext>
            </a:extLst>
          </p:cNvPr>
          <p:cNvSpPr/>
          <p:nvPr/>
        </p:nvSpPr>
        <p:spPr>
          <a:xfrm>
            <a:off x="1968233" y="1516563"/>
            <a:ext cx="8457721"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SALIENT FEATURES OF RURAL HOMESTAYS </a:t>
            </a:r>
          </a:p>
        </p:txBody>
      </p:sp>
      <p:sp>
        <p:nvSpPr>
          <p:cNvPr id="8" name="Rectangle 7">
            <a:extLst>
              <a:ext uri="{FF2B5EF4-FFF2-40B4-BE49-F238E27FC236}">
                <a16:creationId xmlns:a16="http://schemas.microsoft.com/office/drawing/2014/main" id="{7926E702-93E9-4393-9A46-59E4CC841F3C}"/>
              </a:ext>
            </a:extLst>
          </p:cNvPr>
          <p:cNvSpPr/>
          <p:nvPr/>
        </p:nvSpPr>
        <p:spPr>
          <a:xfrm>
            <a:off x="1950303" y="3537747"/>
            <a:ext cx="8474188"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DIGITAL TECHNOLOGIES FOR RURAL HOMESTAYS</a:t>
            </a:r>
          </a:p>
        </p:txBody>
      </p:sp>
      <p:sp>
        <p:nvSpPr>
          <p:cNvPr id="9" name="Rectangle 8">
            <a:extLst>
              <a:ext uri="{FF2B5EF4-FFF2-40B4-BE49-F238E27FC236}">
                <a16:creationId xmlns:a16="http://schemas.microsoft.com/office/drawing/2014/main" id="{0A92CB46-020C-40E6-888A-195630F23594}"/>
              </a:ext>
            </a:extLst>
          </p:cNvPr>
          <p:cNvSpPr/>
          <p:nvPr/>
        </p:nvSpPr>
        <p:spPr>
          <a:xfrm>
            <a:off x="1969696" y="2861191"/>
            <a:ext cx="8474188"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STATE ASSESSMENT AND RANKING ON RURAL HOMESTAYS</a:t>
            </a:r>
          </a:p>
        </p:txBody>
      </p:sp>
      <p:sp>
        <p:nvSpPr>
          <p:cNvPr id="10" name="Rectangle 9">
            <a:extLst>
              <a:ext uri="{FF2B5EF4-FFF2-40B4-BE49-F238E27FC236}">
                <a16:creationId xmlns:a16="http://schemas.microsoft.com/office/drawing/2014/main" id="{25E98967-0BF2-4A25-B7DA-E2C66FCB4768}"/>
              </a:ext>
            </a:extLst>
          </p:cNvPr>
          <p:cNvSpPr/>
          <p:nvPr/>
        </p:nvSpPr>
        <p:spPr>
          <a:xfrm>
            <a:off x="1932207" y="4880599"/>
            <a:ext cx="8511508"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MARKETING SUPPORT FOR RURAL HOMESTAYS</a:t>
            </a:r>
          </a:p>
        </p:txBody>
      </p:sp>
      <p:sp>
        <p:nvSpPr>
          <p:cNvPr id="11" name="Rectangle 10">
            <a:extLst>
              <a:ext uri="{FF2B5EF4-FFF2-40B4-BE49-F238E27FC236}">
                <a16:creationId xmlns:a16="http://schemas.microsoft.com/office/drawing/2014/main" id="{1808A363-F32A-4EE9-A45A-E0EE2E5D773D}"/>
              </a:ext>
            </a:extLst>
          </p:cNvPr>
          <p:cNvSpPr/>
          <p:nvPr/>
        </p:nvSpPr>
        <p:spPr>
          <a:xfrm>
            <a:off x="1932375" y="4193730"/>
            <a:ext cx="8511508"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DEVELOPING CLUSTERS FOR RURAL HOMESTAYS</a:t>
            </a:r>
          </a:p>
        </p:txBody>
      </p:sp>
      <p:grpSp>
        <p:nvGrpSpPr>
          <p:cNvPr id="12" name="Group 11">
            <a:extLst>
              <a:ext uri="{FF2B5EF4-FFF2-40B4-BE49-F238E27FC236}">
                <a16:creationId xmlns:a16="http://schemas.microsoft.com/office/drawing/2014/main" id="{77C48579-06CE-4B22-8150-E4C6EAC6D533}"/>
              </a:ext>
            </a:extLst>
          </p:cNvPr>
          <p:cNvGrpSpPr/>
          <p:nvPr/>
        </p:nvGrpSpPr>
        <p:grpSpPr>
          <a:xfrm>
            <a:off x="1493797" y="159600"/>
            <a:ext cx="486747" cy="5224939"/>
            <a:chOff x="838200" y="1233554"/>
            <a:chExt cx="486747" cy="5224939"/>
          </a:xfrm>
          <a:solidFill>
            <a:schemeClr val="accent2"/>
          </a:solidFill>
        </p:grpSpPr>
        <p:sp>
          <p:nvSpPr>
            <p:cNvPr id="13" name="Rectangle 12">
              <a:extLst>
                <a:ext uri="{FF2B5EF4-FFF2-40B4-BE49-F238E27FC236}">
                  <a16:creationId xmlns:a16="http://schemas.microsoft.com/office/drawing/2014/main" id="{48778DC4-1319-4664-B22F-4AD40EC56783}"/>
                </a:ext>
              </a:extLst>
            </p:cNvPr>
            <p:cNvSpPr/>
            <p:nvPr/>
          </p:nvSpPr>
          <p:spPr>
            <a:xfrm>
              <a:off x="838200" y="1233554"/>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ectangle 13">
              <a:extLst>
                <a:ext uri="{FF2B5EF4-FFF2-40B4-BE49-F238E27FC236}">
                  <a16:creationId xmlns:a16="http://schemas.microsoft.com/office/drawing/2014/main" id="{6B585390-F408-478E-9E2B-C8BDE8117775}"/>
                </a:ext>
              </a:extLst>
            </p:cNvPr>
            <p:cNvSpPr/>
            <p:nvPr>
              <p:custDataLst>
                <p:tags r:id="rId1"/>
              </p:custDataLst>
            </p:nvPr>
          </p:nvSpPr>
          <p:spPr>
            <a:xfrm>
              <a:off x="838200" y="1910451"/>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a:extLst>
                <a:ext uri="{FF2B5EF4-FFF2-40B4-BE49-F238E27FC236}">
                  <a16:creationId xmlns:a16="http://schemas.microsoft.com/office/drawing/2014/main" id="{E9E67DBB-7BCC-46C2-9F07-0B1B947E617E}"/>
                </a:ext>
              </a:extLst>
            </p:cNvPr>
            <p:cNvSpPr/>
            <p:nvPr>
              <p:custDataLst>
                <p:tags r:id="rId2"/>
              </p:custDataLst>
            </p:nvPr>
          </p:nvSpPr>
          <p:spPr>
            <a:xfrm>
              <a:off x="838200" y="2587348"/>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E352DAC7-0254-44BF-A84E-E2D8C90229A0}"/>
                </a:ext>
              </a:extLst>
            </p:cNvPr>
            <p:cNvSpPr/>
            <p:nvPr>
              <p:custDataLst>
                <p:tags r:id="rId3"/>
              </p:custDataLst>
            </p:nvPr>
          </p:nvSpPr>
          <p:spPr>
            <a:xfrm>
              <a:off x="838200" y="3264245"/>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3544B1B9-60B6-4E93-8016-27D59FB4AF32}"/>
                </a:ext>
              </a:extLst>
            </p:cNvPr>
            <p:cNvSpPr/>
            <p:nvPr>
              <p:custDataLst>
                <p:tags r:id="rId4"/>
              </p:custDataLst>
            </p:nvPr>
          </p:nvSpPr>
          <p:spPr>
            <a:xfrm>
              <a:off x="838200" y="3941142"/>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a:extLst>
                <a:ext uri="{FF2B5EF4-FFF2-40B4-BE49-F238E27FC236}">
                  <a16:creationId xmlns:a16="http://schemas.microsoft.com/office/drawing/2014/main" id="{21E7B2E5-FF05-43CC-93C7-EBD3958C6150}"/>
                </a:ext>
              </a:extLst>
            </p:cNvPr>
            <p:cNvSpPr/>
            <p:nvPr>
              <p:custDataLst>
                <p:tags r:id="rId5"/>
              </p:custDataLst>
            </p:nvPr>
          </p:nvSpPr>
          <p:spPr>
            <a:xfrm>
              <a:off x="838200" y="4618039"/>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5F99D0D2-5C7E-4AF5-8F0C-8B4AB8A107BC}"/>
                </a:ext>
              </a:extLst>
            </p:cNvPr>
            <p:cNvSpPr/>
            <p:nvPr>
              <p:custDataLst>
                <p:tags r:id="rId6"/>
              </p:custDataLst>
            </p:nvPr>
          </p:nvSpPr>
          <p:spPr>
            <a:xfrm>
              <a:off x="838200" y="5294936"/>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ectangle 19">
              <a:extLst>
                <a:ext uri="{FF2B5EF4-FFF2-40B4-BE49-F238E27FC236}">
                  <a16:creationId xmlns:a16="http://schemas.microsoft.com/office/drawing/2014/main" id="{D627F3FA-545E-44AB-B8C7-367F13AD3091}"/>
                </a:ext>
              </a:extLst>
            </p:cNvPr>
            <p:cNvSpPr/>
            <p:nvPr/>
          </p:nvSpPr>
          <p:spPr>
            <a:xfrm>
              <a:off x="838200" y="5971833"/>
              <a:ext cx="486747" cy="4866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1" name="Oval 20">
            <a:extLst>
              <a:ext uri="{FF2B5EF4-FFF2-40B4-BE49-F238E27FC236}">
                <a16:creationId xmlns:a16="http://schemas.microsoft.com/office/drawing/2014/main" id="{A4AEB778-4E0F-48B3-932A-E4019F70B345}"/>
              </a:ext>
            </a:extLst>
          </p:cNvPr>
          <p:cNvSpPr/>
          <p:nvPr/>
        </p:nvSpPr>
        <p:spPr>
          <a:xfrm>
            <a:off x="986743" y="106003"/>
            <a:ext cx="622072" cy="622072"/>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Picture 21">
            <a:extLst>
              <a:ext uri="{FF2B5EF4-FFF2-40B4-BE49-F238E27FC236}">
                <a16:creationId xmlns:a16="http://schemas.microsoft.com/office/drawing/2014/main" id="{62DC54CA-47DC-4A57-99E1-1D2B824BBADA}"/>
              </a:ext>
            </a:extLst>
          </p:cNvPr>
          <p:cNvPicPr>
            <a:picLocks noChangeAspect="1"/>
          </p:cNvPicPr>
          <p:nvPr/>
        </p:nvPicPr>
        <p:blipFill rotWithShape="1">
          <a:blip r:embed="rId8" cstate="email">
            <a:duotone>
              <a:prstClr val="black"/>
              <a:schemeClr val="accent6">
                <a:tint val="45000"/>
                <a:satMod val="400000"/>
              </a:schemeClr>
            </a:duotone>
            <a:extLst>
              <a:ext uri="{28A0092B-C50C-407E-A947-70E740481C1C}">
                <a14:useLocalDpi xmlns:a14="http://schemas.microsoft.com/office/drawing/2010/main"/>
              </a:ext>
            </a:extLst>
          </a:blip>
          <a:srcRect l="18738" r="11217" b="23272"/>
          <a:stretch/>
        </p:blipFill>
        <p:spPr>
          <a:xfrm>
            <a:off x="1105078" y="162089"/>
            <a:ext cx="412730" cy="452101"/>
          </a:xfrm>
          <a:prstGeom prst="rect">
            <a:avLst/>
          </a:prstGeom>
        </p:spPr>
      </p:pic>
      <p:sp>
        <p:nvSpPr>
          <p:cNvPr id="23" name="Oval 22">
            <a:extLst>
              <a:ext uri="{FF2B5EF4-FFF2-40B4-BE49-F238E27FC236}">
                <a16:creationId xmlns:a16="http://schemas.microsoft.com/office/drawing/2014/main" id="{E4677048-FEFA-45CC-840C-79FF4939817B}"/>
              </a:ext>
            </a:extLst>
          </p:cNvPr>
          <p:cNvSpPr/>
          <p:nvPr/>
        </p:nvSpPr>
        <p:spPr>
          <a:xfrm>
            <a:off x="986645" y="784951"/>
            <a:ext cx="616969" cy="597746"/>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latin typeface="Calibri"/>
            </a:endParaRPr>
          </a:p>
        </p:txBody>
      </p:sp>
      <p:pic>
        <p:nvPicPr>
          <p:cNvPr id="24" name="Picture 23">
            <a:extLst>
              <a:ext uri="{FF2B5EF4-FFF2-40B4-BE49-F238E27FC236}">
                <a16:creationId xmlns:a16="http://schemas.microsoft.com/office/drawing/2014/main" id="{08CA57C0-F27B-456C-BBB5-53A17CA9B5DF}"/>
              </a:ext>
            </a:extLst>
          </p:cNvPr>
          <p:cNvPicPr>
            <a:picLocks noChangeAspect="1"/>
          </p:cNvPicPr>
          <p:nvPr/>
        </p:nvPicPr>
        <p:blipFill rotWithShape="1">
          <a:blip r:embed="rId9" cstate="email">
            <a:duotone>
              <a:prstClr val="black"/>
              <a:schemeClr val="accent6">
                <a:tint val="45000"/>
                <a:satMod val="400000"/>
              </a:schemeClr>
            </a:duotone>
            <a:extLst>
              <a:ext uri="{28A0092B-C50C-407E-A947-70E740481C1C}">
                <a14:useLocalDpi xmlns:a14="http://schemas.microsoft.com/office/drawing/2010/main"/>
              </a:ext>
            </a:extLst>
          </a:blip>
          <a:srcRect l="16820" r="17852" b="18406"/>
          <a:stretch/>
        </p:blipFill>
        <p:spPr>
          <a:xfrm>
            <a:off x="1105078" y="882834"/>
            <a:ext cx="360276" cy="404536"/>
          </a:xfrm>
          <a:prstGeom prst="rect">
            <a:avLst/>
          </a:prstGeom>
        </p:spPr>
      </p:pic>
      <p:cxnSp>
        <p:nvCxnSpPr>
          <p:cNvPr id="35" name="Straight Connector 34"/>
          <p:cNvCxnSpPr/>
          <p:nvPr/>
        </p:nvCxnSpPr>
        <p:spPr>
          <a:xfrm flipV="1">
            <a:off x="11917680" y="418601"/>
            <a:ext cx="0" cy="3910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627F3FA-545E-44AB-B8C7-367F13AD3091}"/>
              </a:ext>
            </a:extLst>
          </p:cNvPr>
          <p:cNvSpPr/>
          <p:nvPr/>
        </p:nvSpPr>
        <p:spPr>
          <a:xfrm>
            <a:off x="1493797" y="5601138"/>
            <a:ext cx="486747" cy="486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Oval 48">
            <a:extLst>
              <a:ext uri="{FF2B5EF4-FFF2-40B4-BE49-F238E27FC236}">
                <a16:creationId xmlns:a16="http://schemas.microsoft.com/office/drawing/2014/main" id="{D352EE43-5472-4054-97BD-63C1B3211D8D}"/>
              </a:ext>
            </a:extLst>
          </p:cNvPr>
          <p:cNvSpPr/>
          <p:nvPr/>
        </p:nvSpPr>
        <p:spPr>
          <a:xfrm>
            <a:off x="973759" y="1449892"/>
            <a:ext cx="622072" cy="622072"/>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0" name="Graphic 45" descr="Group brainstorm with solid fill">
            <a:extLst>
              <a:ext uri="{FF2B5EF4-FFF2-40B4-BE49-F238E27FC236}">
                <a16:creationId xmlns:a16="http://schemas.microsoft.com/office/drawing/2014/main" id="{235E1EDD-B731-4ABB-B500-54A3818CAAED}"/>
              </a:ext>
            </a:extLst>
          </p:cNvPr>
          <p:cNvPicPr>
            <a:picLocks noChangeAspect="1"/>
          </p:cNvPicPr>
          <p:nvPr/>
        </p:nvPicPr>
        <p:blipFill>
          <a:blip r:embed="rId10" cstate="email">
            <a:biLevel thresh="7500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22701" y="1498834"/>
            <a:ext cx="524188" cy="524188"/>
          </a:xfrm>
          <a:prstGeom prst="rect">
            <a:avLst/>
          </a:prstGeom>
        </p:spPr>
      </p:pic>
      <p:sp>
        <p:nvSpPr>
          <p:cNvPr id="61" name="Oval 60">
            <a:extLst>
              <a:ext uri="{FF2B5EF4-FFF2-40B4-BE49-F238E27FC236}">
                <a16:creationId xmlns:a16="http://schemas.microsoft.com/office/drawing/2014/main" id="{C5A91D0B-AC6D-4A23-9D60-C7E50C0DD904}"/>
              </a:ext>
            </a:extLst>
          </p:cNvPr>
          <p:cNvSpPr/>
          <p:nvPr/>
        </p:nvSpPr>
        <p:spPr>
          <a:xfrm>
            <a:off x="989221" y="3464593"/>
            <a:ext cx="622072" cy="622072"/>
          </a:xfrm>
          <a:prstGeom prst="ellipse">
            <a:avLst/>
          </a:prstGeom>
          <a:solidFill>
            <a:schemeClr val="bg1"/>
          </a:solidFill>
          <a:ln w="28575">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b="0"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7D38935F-A41E-4F23-8DB0-75D319A6C33E}"/>
              </a:ext>
            </a:extLst>
          </p:cNvPr>
          <p:cNvSpPr/>
          <p:nvPr/>
        </p:nvSpPr>
        <p:spPr>
          <a:xfrm>
            <a:off x="999999" y="4156316"/>
            <a:ext cx="622072" cy="622072"/>
          </a:xfrm>
          <a:prstGeom prst="ellipse">
            <a:avLst/>
          </a:prstGeom>
          <a:solidFill>
            <a:schemeClr val="bg1"/>
          </a:solidFill>
          <a:ln w="28575">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b="0"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Oval 64">
            <a:extLst>
              <a:ext uri="{FF2B5EF4-FFF2-40B4-BE49-F238E27FC236}">
                <a16:creationId xmlns:a16="http://schemas.microsoft.com/office/drawing/2014/main" id="{ECC308DE-90A6-4659-BCE1-F0CC74DE4439}"/>
              </a:ext>
            </a:extLst>
          </p:cNvPr>
          <p:cNvSpPr/>
          <p:nvPr/>
        </p:nvSpPr>
        <p:spPr>
          <a:xfrm>
            <a:off x="997050" y="4806086"/>
            <a:ext cx="622072" cy="622072"/>
          </a:xfrm>
          <a:prstGeom prst="ellipse">
            <a:avLst/>
          </a:prstGeom>
          <a:solidFill>
            <a:schemeClr val="bg1"/>
          </a:solidFill>
          <a:ln w="28575">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b="0" i="0" u="none" strike="noStrike" kern="1200" cap="none" spc="0" normalizeH="0" baseline="0" noProof="0" dirty="0">
              <a:ln>
                <a:noFill/>
              </a:ln>
              <a:solidFill>
                <a:prstClr val="white"/>
              </a:solidFill>
              <a:effectLst/>
              <a:uLnTx/>
              <a:uFillTx/>
              <a:latin typeface="Calibri"/>
              <a:ea typeface="+mn-ea"/>
              <a:cs typeface="+mn-cs"/>
            </a:endParaRPr>
          </a:p>
        </p:txBody>
      </p:sp>
      <p:pic>
        <p:nvPicPr>
          <p:cNvPr id="69" name="Picture 68">
            <a:extLst>
              <a:ext uri="{FF2B5EF4-FFF2-40B4-BE49-F238E27FC236}">
                <a16:creationId xmlns:a16="http://schemas.microsoft.com/office/drawing/2014/main" id="{835753AC-506E-402C-AEF3-2580272973F6}"/>
              </a:ext>
            </a:extLst>
          </p:cNvPr>
          <p:cNvPicPr>
            <a:picLocks noChangeAspect="1"/>
          </p:cNvPicPr>
          <p:nvPr/>
        </p:nvPicPr>
        <p:blipFill rotWithShape="1">
          <a:blip r:embed="rId12" cstate="email">
            <a:duotone>
              <a:prstClr val="black"/>
              <a:schemeClr val="accent6">
                <a:tint val="45000"/>
                <a:satMod val="400000"/>
              </a:schemeClr>
            </a:duotone>
            <a:extLst>
              <a:ext uri="{28A0092B-C50C-407E-A947-70E740481C1C}">
                <a14:useLocalDpi xmlns:a14="http://schemas.microsoft.com/office/drawing/2010/main"/>
              </a:ext>
            </a:extLst>
          </a:blip>
          <a:srcRect l="9447" t="-1428" r="8740" b="18701"/>
          <a:stretch/>
        </p:blipFill>
        <p:spPr>
          <a:xfrm>
            <a:off x="1057481" y="3522276"/>
            <a:ext cx="495796" cy="501345"/>
          </a:xfrm>
          <a:prstGeom prst="rect">
            <a:avLst/>
          </a:prstGeom>
        </p:spPr>
      </p:pic>
      <p:pic>
        <p:nvPicPr>
          <p:cNvPr id="71" name="Picture 70">
            <a:extLst>
              <a:ext uri="{FF2B5EF4-FFF2-40B4-BE49-F238E27FC236}">
                <a16:creationId xmlns:a16="http://schemas.microsoft.com/office/drawing/2014/main" id="{7AC752CD-8194-460F-81CA-DC6636172B24}"/>
              </a:ext>
            </a:extLst>
          </p:cNvPr>
          <p:cNvPicPr>
            <a:picLocks noChangeAspect="1"/>
          </p:cNvPicPr>
          <p:nvPr/>
        </p:nvPicPr>
        <p:blipFill rotWithShape="1">
          <a:blip r:embed="rId13" cstate="email">
            <a:biLevel thresh="75000"/>
            <a:extLst>
              <a:ext uri="{28A0092B-C50C-407E-A947-70E740481C1C}">
                <a14:useLocalDpi xmlns:a14="http://schemas.microsoft.com/office/drawing/2010/main"/>
              </a:ext>
            </a:extLst>
          </a:blip>
          <a:srcRect l="23670" t="-1658" r="18266" b="19121"/>
          <a:stretch/>
        </p:blipFill>
        <p:spPr>
          <a:xfrm>
            <a:off x="1154897" y="4251219"/>
            <a:ext cx="314593" cy="447186"/>
          </a:xfrm>
          <a:prstGeom prst="rect">
            <a:avLst/>
          </a:prstGeom>
        </p:spPr>
      </p:pic>
      <p:pic>
        <p:nvPicPr>
          <p:cNvPr id="75" name="Graphic 72" descr="Marketing with solid fill">
            <a:extLst>
              <a:ext uri="{FF2B5EF4-FFF2-40B4-BE49-F238E27FC236}">
                <a16:creationId xmlns:a16="http://schemas.microsoft.com/office/drawing/2014/main" id="{6FD1F54B-89A2-4860-BF52-F43A013C75BA}"/>
              </a:ext>
            </a:extLst>
          </p:cNvPr>
          <p:cNvPicPr>
            <a:picLocks noChangeAspect="1"/>
          </p:cNvPicPr>
          <p:nvPr/>
        </p:nvPicPr>
        <p:blipFill>
          <a:blip r:embed="rId14" cstate="email">
            <a:biLevel thresh="75000"/>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04405" y="4898620"/>
            <a:ext cx="491426" cy="491426"/>
          </a:xfrm>
          <a:prstGeom prst="rect">
            <a:avLst/>
          </a:prstGeom>
        </p:spPr>
      </p:pic>
      <p:sp>
        <p:nvSpPr>
          <p:cNvPr id="77" name="Oval 76">
            <a:extLst>
              <a:ext uri="{FF2B5EF4-FFF2-40B4-BE49-F238E27FC236}">
                <a16:creationId xmlns:a16="http://schemas.microsoft.com/office/drawing/2014/main" id="{5924129A-E2EB-41A9-8109-3A842BD7B9B8}"/>
              </a:ext>
            </a:extLst>
          </p:cNvPr>
          <p:cNvSpPr/>
          <p:nvPr/>
        </p:nvSpPr>
        <p:spPr>
          <a:xfrm>
            <a:off x="995658" y="2110812"/>
            <a:ext cx="622072" cy="622072"/>
          </a:xfrm>
          <a:prstGeom prst="ellipse">
            <a:avLst/>
          </a:prstGeom>
          <a:solidFill>
            <a:schemeClr val="bg1"/>
          </a:solidFill>
          <a:ln w="1905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8" name="Picture 77">
            <a:extLst>
              <a:ext uri="{FF2B5EF4-FFF2-40B4-BE49-F238E27FC236}">
                <a16:creationId xmlns:a16="http://schemas.microsoft.com/office/drawing/2014/main" id="{55B8C8AB-8565-4C56-96EB-83597D263F70}"/>
              </a:ext>
            </a:extLst>
          </p:cNvPr>
          <p:cNvPicPr>
            <a:picLocks noChangeAspect="1"/>
          </p:cNvPicPr>
          <p:nvPr/>
        </p:nvPicPr>
        <p:blipFill rotWithShape="1">
          <a:blip r:embed="rId16" cstate="email">
            <a:duotone>
              <a:prstClr val="black"/>
              <a:schemeClr val="accent6">
                <a:tint val="45000"/>
                <a:satMod val="400000"/>
              </a:schemeClr>
            </a:duotone>
            <a:extLst>
              <a:ext uri="{28A0092B-C50C-407E-A947-70E740481C1C}">
                <a14:useLocalDpi xmlns:a14="http://schemas.microsoft.com/office/drawing/2010/main"/>
              </a:ext>
            </a:extLst>
          </a:blip>
          <a:srcRect l="22719" r="22424" b="22092"/>
          <a:stretch/>
        </p:blipFill>
        <p:spPr>
          <a:xfrm>
            <a:off x="1123634" y="2161238"/>
            <a:ext cx="389425" cy="553059"/>
          </a:xfrm>
          <a:prstGeom prst="rect">
            <a:avLst/>
          </a:prstGeom>
          <a:ln>
            <a:noFill/>
          </a:ln>
        </p:spPr>
      </p:pic>
      <p:sp>
        <p:nvSpPr>
          <p:cNvPr id="79" name="Oval 78">
            <a:extLst>
              <a:ext uri="{FF2B5EF4-FFF2-40B4-BE49-F238E27FC236}">
                <a16:creationId xmlns:a16="http://schemas.microsoft.com/office/drawing/2014/main" id="{5924129A-E2EB-41A9-8109-3A842BD7B9B8}"/>
              </a:ext>
            </a:extLst>
          </p:cNvPr>
          <p:cNvSpPr/>
          <p:nvPr/>
        </p:nvSpPr>
        <p:spPr>
          <a:xfrm>
            <a:off x="984093" y="5531608"/>
            <a:ext cx="622072" cy="622072"/>
          </a:xfrm>
          <a:prstGeom prst="ellipse">
            <a:avLst/>
          </a:prstGeom>
          <a:solidFill>
            <a:schemeClr val="bg1"/>
          </a:solidFill>
          <a:ln w="1905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4" name="Graphic 71" descr="Users with solid fill">
            <a:extLst>
              <a:ext uri="{FF2B5EF4-FFF2-40B4-BE49-F238E27FC236}">
                <a16:creationId xmlns:a16="http://schemas.microsoft.com/office/drawing/2014/main" id="{ACCA7279-6CBE-414C-95CD-ABEBD984AB5E}"/>
              </a:ext>
            </a:extLst>
          </p:cNvPr>
          <p:cNvPicPr>
            <a:picLocks noChangeAspect="1"/>
          </p:cNvPicPr>
          <p:nvPr/>
        </p:nvPicPr>
        <p:blipFill>
          <a:blip r:embed="rId17" cstate="email">
            <a:biLevel thresh="75000"/>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22045" y="5585231"/>
            <a:ext cx="521220" cy="521220"/>
          </a:xfrm>
          <a:prstGeom prst="rect">
            <a:avLst/>
          </a:prstGeom>
        </p:spPr>
      </p:pic>
      <p:sp>
        <p:nvSpPr>
          <p:cNvPr id="82" name="Oval 81">
            <a:extLst>
              <a:ext uri="{FF2B5EF4-FFF2-40B4-BE49-F238E27FC236}">
                <a16:creationId xmlns:a16="http://schemas.microsoft.com/office/drawing/2014/main" id="{2BC9DBE4-81EA-406F-BC86-F781B3CB96EA}"/>
              </a:ext>
            </a:extLst>
          </p:cNvPr>
          <p:cNvSpPr/>
          <p:nvPr/>
        </p:nvSpPr>
        <p:spPr>
          <a:xfrm>
            <a:off x="986743" y="2786066"/>
            <a:ext cx="622072" cy="622072"/>
          </a:xfrm>
          <a:prstGeom prst="ellipse">
            <a:avLst/>
          </a:prstGeom>
          <a:solidFill>
            <a:schemeClr val="bg1"/>
          </a:solidFill>
          <a:ln w="1905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3" name="Graphic 47" descr="Internet Of Things with solid fill">
            <a:extLst>
              <a:ext uri="{FF2B5EF4-FFF2-40B4-BE49-F238E27FC236}">
                <a16:creationId xmlns:a16="http://schemas.microsoft.com/office/drawing/2014/main" id="{EF088A3F-4427-459A-882E-B60A2DD12E06}"/>
              </a:ext>
            </a:extLst>
          </p:cNvPr>
          <p:cNvPicPr>
            <a:picLocks noChangeAspect="1"/>
          </p:cNvPicPr>
          <p:nvPr/>
        </p:nvPicPr>
        <p:blipFill>
          <a:blip r:embed="rId19" cstate="email">
            <a:biLevel thresh="75000"/>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91414" y="2854700"/>
            <a:ext cx="457200" cy="457200"/>
          </a:xfrm>
          <a:prstGeom prst="rect">
            <a:avLst/>
          </a:prstGeom>
        </p:spPr>
      </p:pic>
      <p:sp>
        <p:nvSpPr>
          <p:cNvPr id="84" name="Rectangle 83"/>
          <p:cNvSpPr/>
          <p:nvPr/>
        </p:nvSpPr>
        <p:spPr>
          <a:xfrm>
            <a:off x="1611293" y="837296"/>
            <a:ext cx="378630" cy="454292"/>
          </a:xfrm>
          <a:prstGeom prst="rect">
            <a:avLst/>
          </a:prstGeom>
          <a:solidFill>
            <a:schemeClr val="accent2"/>
          </a:solid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2.</a:t>
            </a:r>
          </a:p>
        </p:txBody>
      </p:sp>
      <p:sp>
        <p:nvSpPr>
          <p:cNvPr id="85" name="Rectangle 84"/>
          <p:cNvSpPr/>
          <p:nvPr/>
        </p:nvSpPr>
        <p:spPr>
          <a:xfrm>
            <a:off x="1598570" y="176727"/>
            <a:ext cx="381034" cy="454292"/>
          </a:xfrm>
          <a:prstGeom prst="rect">
            <a:avLst/>
          </a:prstGeom>
          <a:solidFill>
            <a:schemeClr val="accent2"/>
          </a:solidFill>
        </p:spPr>
        <p:txBody>
          <a:bodyPr wrap="square">
            <a:spAutoFit/>
          </a:bodyPr>
          <a:lstStyle/>
          <a:p>
            <a:pPr>
              <a:lnSpc>
                <a:spcPct val="150000"/>
              </a:lnSpc>
            </a:pPr>
            <a:r>
              <a:rPr lang="en-IN" b="1" dirty="0">
                <a:latin typeface="Century Gothic" panose="020B0502020202020204" pitchFamily="34" charset="0"/>
                <a:ea typeface="Adobe Gothic Std B" panose="020B0800000000000000" pitchFamily="34" charset="-128"/>
              </a:rPr>
              <a:t>1.</a:t>
            </a:r>
          </a:p>
        </p:txBody>
      </p:sp>
      <p:sp>
        <p:nvSpPr>
          <p:cNvPr id="86" name="Rectangle 85"/>
          <p:cNvSpPr/>
          <p:nvPr/>
        </p:nvSpPr>
        <p:spPr>
          <a:xfrm>
            <a:off x="1603226" y="1521899"/>
            <a:ext cx="378630" cy="454292"/>
          </a:xfrm>
          <a:prstGeom prst="rect">
            <a:avLst/>
          </a:prstGeom>
          <a:solidFill>
            <a:schemeClr val="accent2"/>
          </a:solid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3.</a:t>
            </a:r>
          </a:p>
        </p:txBody>
      </p:sp>
      <p:sp>
        <p:nvSpPr>
          <p:cNvPr id="87" name="Rectangle 86"/>
          <p:cNvSpPr/>
          <p:nvPr/>
        </p:nvSpPr>
        <p:spPr>
          <a:xfrm>
            <a:off x="1609263" y="2202219"/>
            <a:ext cx="378630" cy="454292"/>
          </a:xfrm>
          <a:prstGeom prst="rect">
            <a:avLst/>
          </a:prstGeom>
          <a:solidFill>
            <a:schemeClr val="accent2"/>
          </a:solid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4.</a:t>
            </a:r>
          </a:p>
        </p:txBody>
      </p:sp>
      <p:sp>
        <p:nvSpPr>
          <p:cNvPr id="88" name="Rectangle 87"/>
          <p:cNvSpPr/>
          <p:nvPr/>
        </p:nvSpPr>
        <p:spPr>
          <a:xfrm>
            <a:off x="1593363" y="2866750"/>
            <a:ext cx="378630" cy="454292"/>
          </a:xfrm>
          <a:prstGeom prst="rect">
            <a:avLst/>
          </a:prstGeom>
          <a:solidFill>
            <a:schemeClr val="accent2"/>
          </a:solid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5.</a:t>
            </a:r>
          </a:p>
        </p:txBody>
      </p:sp>
      <p:sp>
        <p:nvSpPr>
          <p:cNvPr id="89" name="Rectangle 88"/>
          <p:cNvSpPr/>
          <p:nvPr/>
        </p:nvSpPr>
        <p:spPr>
          <a:xfrm>
            <a:off x="1589602" y="3558136"/>
            <a:ext cx="378630" cy="454292"/>
          </a:xfrm>
          <a:prstGeom prst="rect">
            <a:avLst/>
          </a:prstGeom>
          <a:no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6.</a:t>
            </a:r>
          </a:p>
        </p:txBody>
      </p:sp>
      <p:sp>
        <p:nvSpPr>
          <p:cNvPr id="90" name="Rectangle 89"/>
          <p:cNvSpPr/>
          <p:nvPr/>
        </p:nvSpPr>
        <p:spPr>
          <a:xfrm>
            <a:off x="1606224" y="4193284"/>
            <a:ext cx="378630" cy="454292"/>
          </a:xfrm>
          <a:prstGeom prst="rect">
            <a:avLst/>
          </a:prstGeom>
          <a:no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7.</a:t>
            </a:r>
          </a:p>
        </p:txBody>
      </p:sp>
      <p:sp>
        <p:nvSpPr>
          <p:cNvPr id="91" name="Rectangle 90"/>
          <p:cNvSpPr/>
          <p:nvPr/>
        </p:nvSpPr>
        <p:spPr>
          <a:xfrm>
            <a:off x="1623984" y="4866939"/>
            <a:ext cx="378630" cy="454292"/>
          </a:xfrm>
          <a:prstGeom prst="rect">
            <a:avLst/>
          </a:prstGeom>
          <a:no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8.</a:t>
            </a:r>
          </a:p>
        </p:txBody>
      </p:sp>
      <p:sp>
        <p:nvSpPr>
          <p:cNvPr id="92" name="Rectangle 91"/>
          <p:cNvSpPr/>
          <p:nvPr/>
        </p:nvSpPr>
        <p:spPr>
          <a:xfrm>
            <a:off x="1625006" y="5588010"/>
            <a:ext cx="378630" cy="454292"/>
          </a:xfrm>
          <a:prstGeom prst="rect">
            <a:avLst/>
          </a:prstGeom>
          <a:noFill/>
        </p:spPr>
        <p:txBody>
          <a:bodyPr wrap="none">
            <a:spAutoFit/>
          </a:bodyPr>
          <a:lstStyle/>
          <a:p>
            <a:pPr>
              <a:lnSpc>
                <a:spcPct val="150000"/>
              </a:lnSpc>
            </a:pPr>
            <a:r>
              <a:rPr lang="en-IN" b="1" dirty="0">
                <a:latin typeface="Century Gothic" panose="020B0502020202020204" pitchFamily="34" charset="0"/>
                <a:ea typeface="Adobe Gothic Std B" panose="020B0800000000000000" pitchFamily="34" charset="-128"/>
              </a:rPr>
              <a:t>9.</a:t>
            </a:r>
          </a:p>
        </p:txBody>
      </p:sp>
      <p:grpSp>
        <p:nvGrpSpPr>
          <p:cNvPr id="25" name="Group 24">
            <a:extLst>
              <a:ext uri="{FF2B5EF4-FFF2-40B4-BE49-F238E27FC236}">
                <a16:creationId xmlns:a16="http://schemas.microsoft.com/office/drawing/2014/main" id="{2A742CDB-60D2-EEA7-4B03-210FB141B2C4}"/>
              </a:ext>
            </a:extLst>
          </p:cNvPr>
          <p:cNvGrpSpPr/>
          <p:nvPr/>
        </p:nvGrpSpPr>
        <p:grpSpPr>
          <a:xfrm>
            <a:off x="10940026" y="5701068"/>
            <a:ext cx="1226810" cy="1156932"/>
            <a:chOff x="10893846" y="5701068"/>
            <a:chExt cx="1226810" cy="1156932"/>
          </a:xfrm>
        </p:grpSpPr>
        <p:sp>
          <p:nvSpPr>
            <p:cNvPr id="101" name="Oval 100"/>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a:extLst>
                <a:ext uri="{FF2B5EF4-FFF2-40B4-BE49-F238E27FC236}">
                  <a16:creationId xmlns:a16="http://schemas.microsoft.com/office/drawing/2014/main" id="{7A59785F-971C-E4F2-BD3C-3FD85F9F653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
        <p:nvSpPr>
          <p:cNvPr id="37" name="Rectangle 36">
            <a:extLst>
              <a:ext uri="{FF2B5EF4-FFF2-40B4-BE49-F238E27FC236}">
                <a16:creationId xmlns:a16="http://schemas.microsoft.com/office/drawing/2014/main" id="{08042E7E-0C3D-BF8E-F7CA-5DCF30BD49C8}"/>
              </a:ext>
            </a:extLst>
          </p:cNvPr>
          <p:cNvSpPr/>
          <p:nvPr/>
        </p:nvSpPr>
        <p:spPr>
          <a:xfrm>
            <a:off x="1924872" y="6200006"/>
            <a:ext cx="8518843" cy="5212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600"/>
              </a:spcBef>
              <a:spcAft>
                <a:spcPts val="1200"/>
              </a:spcAft>
            </a:pPr>
            <a:r>
              <a:rPr lang="en-US" sz="1800" b="1" i="0" u="none" strike="noStrike" dirty="0">
                <a:solidFill>
                  <a:schemeClr val="bg2">
                    <a:lumMod val="10000"/>
                  </a:schemeClr>
                </a:solidFill>
                <a:effectLst/>
              </a:rPr>
              <a:t>GOVERNANCE AND INSTITUTIONAL FRAMEWORK</a:t>
            </a:r>
          </a:p>
        </p:txBody>
      </p:sp>
      <p:sp>
        <p:nvSpPr>
          <p:cNvPr id="38" name="Rectangle 37">
            <a:extLst>
              <a:ext uri="{FF2B5EF4-FFF2-40B4-BE49-F238E27FC236}">
                <a16:creationId xmlns:a16="http://schemas.microsoft.com/office/drawing/2014/main" id="{76DBD6B7-86D4-F0EB-5F81-39701A735B37}"/>
              </a:ext>
            </a:extLst>
          </p:cNvPr>
          <p:cNvSpPr/>
          <p:nvPr/>
        </p:nvSpPr>
        <p:spPr>
          <a:xfrm>
            <a:off x="1457939" y="6246598"/>
            <a:ext cx="486747" cy="486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9" name="Oval 38">
            <a:extLst>
              <a:ext uri="{FF2B5EF4-FFF2-40B4-BE49-F238E27FC236}">
                <a16:creationId xmlns:a16="http://schemas.microsoft.com/office/drawing/2014/main" id="{BE20B269-FA72-CAD3-C5B7-4307D468C44D}"/>
              </a:ext>
            </a:extLst>
          </p:cNvPr>
          <p:cNvSpPr/>
          <p:nvPr/>
        </p:nvSpPr>
        <p:spPr>
          <a:xfrm>
            <a:off x="948235" y="6177068"/>
            <a:ext cx="622072" cy="622072"/>
          </a:xfrm>
          <a:prstGeom prst="ellipse">
            <a:avLst/>
          </a:prstGeom>
          <a:solidFill>
            <a:schemeClr val="bg1"/>
          </a:solidFill>
          <a:ln w="1905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0" name="Graphic 71" descr="Users with solid fill">
            <a:extLst>
              <a:ext uri="{FF2B5EF4-FFF2-40B4-BE49-F238E27FC236}">
                <a16:creationId xmlns:a16="http://schemas.microsoft.com/office/drawing/2014/main" id="{C6500CA5-D20F-BA4A-9C22-EDC8F76601D7}"/>
              </a:ext>
            </a:extLst>
          </p:cNvPr>
          <p:cNvPicPr>
            <a:picLocks noChangeAspect="1"/>
          </p:cNvPicPr>
          <p:nvPr/>
        </p:nvPicPr>
        <p:blipFill>
          <a:blip r:embed="rId17" cstate="email">
            <a:biLevel thresh="75000"/>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86187" y="6230691"/>
            <a:ext cx="521220" cy="521220"/>
          </a:xfrm>
          <a:prstGeom prst="rect">
            <a:avLst/>
          </a:prstGeom>
        </p:spPr>
      </p:pic>
      <p:sp>
        <p:nvSpPr>
          <p:cNvPr id="41" name="Rectangle 40">
            <a:extLst>
              <a:ext uri="{FF2B5EF4-FFF2-40B4-BE49-F238E27FC236}">
                <a16:creationId xmlns:a16="http://schemas.microsoft.com/office/drawing/2014/main" id="{F6B50537-BE9E-1F34-FDB9-CBC8978EB279}"/>
              </a:ext>
            </a:extLst>
          </p:cNvPr>
          <p:cNvSpPr/>
          <p:nvPr/>
        </p:nvSpPr>
        <p:spPr>
          <a:xfrm>
            <a:off x="1535358" y="6233470"/>
            <a:ext cx="508473" cy="454292"/>
          </a:xfrm>
          <a:prstGeom prst="rect">
            <a:avLst/>
          </a:prstGeom>
          <a:noFill/>
        </p:spPr>
        <p:txBody>
          <a:bodyPr wrap="square">
            <a:spAutoFit/>
          </a:bodyPr>
          <a:lstStyle/>
          <a:p>
            <a:pPr>
              <a:lnSpc>
                <a:spcPct val="150000"/>
              </a:lnSpc>
            </a:pPr>
            <a:r>
              <a:rPr lang="en-IN" b="1" dirty="0">
                <a:latin typeface="Century Gothic" panose="020B0502020202020204" pitchFamily="34" charset="0"/>
                <a:ea typeface="Adobe Gothic Std B" panose="020B0800000000000000" pitchFamily="34" charset="-128"/>
              </a:rPr>
              <a:t>10.</a:t>
            </a:r>
          </a:p>
        </p:txBody>
      </p:sp>
    </p:spTree>
    <p:extLst>
      <p:ext uri="{BB962C8B-B14F-4D97-AF65-F5344CB8AC3E}">
        <p14:creationId xmlns:p14="http://schemas.microsoft.com/office/powerpoint/2010/main" val="2248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64524-0C4E-EFFC-F0C6-074860649BD2}"/>
              </a:ext>
            </a:extLst>
          </p:cNvPr>
          <p:cNvSpPr/>
          <p:nvPr/>
        </p:nvSpPr>
        <p:spPr>
          <a:xfrm>
            <a:off x="-82296" y="262908"/>
            <a:ext cx="8616695"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D2C639D-37BC-1B5D-D6C5-922A81606E40}"/>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endParaRPr lang="en-US" dirty="0">
              <a:solidFill>
                <a:schemeClr val="tx1"/>
              </a:solidFill>
            </a:endParaRPr>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98131" y="398350"/>
            <a:ext cx="10378890" cy="523220"/>
          </a:xfrm>
          <a:prstGeom prst="rect">
            <a:avLst/>
          </a:prstGeom>
          <a:noFill/>
        </p:spPr>
        <p:txBody>
          <a:bodyPr wrap="square">
            <a:spAutoFit/>
          </a:bodyPr>
          <a:lstStyle/>
          <a:p>
            <a:r>
              <a:rPr lang="en-US" sz="2800" b="1" i="0" u="none" strike="noStrike" dirty="0">
                <a:solidFill>
                  <a:schemeClr val="bg1"/>
                </a:solidFill>
                <a:effectLst/>
              </a:rPr>
              <a:t>Vision, Mission and Objectives</a:t>
            </a:r>
            <a:endParaRPr lang="en-IN" sz="2800" dirty="0">
              <a:solidFill>
                <a:schemeClr val="bg1"/>
              </a:solidFill>
            </a:endParaRPr>
          </a:p>
        </p:txBody>
      </p:sp>
      <p:sp>
        <p:nvSpPr>
          <p:cNvPr id="20" name="Content Placeholder 2">
            <a:extLst>
              <a:ext uri="{FF2B5EF4-FFF2-40B4-BE49-F238E27FC236}">
                <a16:creationId xmlns:a16="http://schemas.microsoft.com/office/drawing/2014/main" id="{7ACFC5E7-9C54-1FC2-8F1B-6E6FFEA1C1AD}"/>
              </a:ext>
            </a:extLst>
          </p:cNvPr>
          <p:cNvSpPr txBox="1">
            <a:spLocks/>
          </p:cNvSpPr>
          <p:nvPr/>
        </p:nvSpPr>
        <p:spPr>
          <a:xfrm>
            <a:off x="1049126" y="1281254"/>
            <a:ext cx="2919341" cy="412366"/>
          </a:xfrm>
          <a:prstGeom prst="rect">
            <a:avLst/>
          </a:prstGeom>
          <a:noFill/>
        </p:spPr>
        <p:txBody>
          <a:bodyPr>
            <a:noAutofit/>
          </a:bodyPr>
          <a:lstStyle>
            <a:defPPr>
              <a:defRPr lang="en-US"/>
            </a:defPPr>
            <a:lvl1pPr indent="0" algn="just">
              <a:lnSpc>
                <a:spcPct val="110000"/>
              </a:lnSpc>
              <a:spcBef>
                <a:spcPts val="1000"/>
              </a:spcBef>
              <a:buFont typeface="Arial" panose="020B0604020202020204" pitchFamily="34" charset="0"/>
              <a:buNone/>
              <a:defRPr sz="1400" b="1" i="1">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i="0" dirty="0">
                <a:latin typeface="+mn-lt"/>
              </a:rPr>
              <a:t>The Strategic Pillars </a:t>
            </a:r>
          </a:p>
        </p:txBody>
      </p:sp>
      <p:sp>
        <p:nvSpPr>
          <p:cNvPr id="44" name="Rectangle 43">
            <a:extLst>
              <a:ext uri="{FF2B5EF4-FFF2-40B4-BE49-F238E27FC236}">
                <a16:creationId xmlns:a16="http://schemas.microsoft.com/office/drawing/2014/main" id="{DF68FCC2-A7C5-A34D-A70D-523EC084DB26}"/>
              </a:ext>
            </a:extLst>
          </p:cNvPr>
          <p:cNvSpPr/>
          <p:nvPr/>
        </p:nvSpPr>
        <p:spPr>
          <a:xfrm>
            <a:off x="1763929" y="2331088"/>
            <a:ext cx="5770728" cy="584775"/>
          </a:xfrm>
          <a:prstGeom prst="rect">
            <a:avLst/>
          </a:prstGeom>
        </p:spPr>
        <p:txBody>
          <a:bodyPr wrap="square">
            <a:spAutoFit/>
          </a:bodyPr>
          <a:lstStyle/>
          <a:p>
            <a:pPr algn="just"/>
            <a:r>
              <a:rPr lang="en-US" sz="1600" dirty="0">
                <a:ea typeface="Calibri" panose="020F0502020204030204" pitchFamily="34" charset="0"/>
                <a:cs typeface="Times New Roman" panose="02020603050405020304" pitchFamily="18" charset="0"/>
              </a:rPr>
              <a:t>To develop and promote indigenous heritage and preserving local culture and creation of job.</a:t>
            </a:r>
          </a:p>
        </p:txBody>
      </p:sp>
      <p:sp>
        <p:nvSpPr>
          <p:cNvPr id="45" name="Rectangle 44">
            <a:extLst>
              <a:ext uri="{FF2B5EF4-FFF2-40B4-BE49-F238E27FC236}">
                <a16:creationId xmlns:a16="http://schemas.microsoft.com/office/drawing/2014/main" id="{8094969D-EE2B-E27D-35A3-51C12BD55059}"/>
              </a:ext>
            </a:extLst>
          </p:cNvPr>
          <p:cNvSpPr/>
          <p:nvPr/>
        </p:nvSpPr>
        <p:spPr>
          <a:xfrm>
            <a:off x="1707099" y="1913777"/>
            <a:ext cx="6775550" cy="478272"/>
          </a:xfrm>
          <a:prstGeom prst="rect">
            <a:avLst/>
          </a:prstGeom>
          <a:noFill/>
        </p:spPr>
        <p:txBody>
          <a:bodyPr>
            <a:noAutofit/>
          </a:bodyPr>
          <a:lstStyle/>
          <a:p>
            <a:pPr algn="just">
              <a:lnSpc>
                <a:spcPct val="110000"/>
              </a:lnSpc>
              <a:spcBef>
                <a:spcPts val="1000"/>
              </a:spcBef>
            </a:pPr>
            <a:r>
              <a:rPr lang="en-IN" b="1" dirty="0"/>
              <a:t>Vision</a:t>
            </a:r>
          </a:p>
        </p:txBody>
      </p:sp>
      <p:sp>
        <p:nvSpPr>
          <p:cNvPr id="52" name="TextBox 51">
            <a:extLst>
              <a:ext uri="{FF2B5EF4-FFF2-40B4-BE49-F238E27FC236}">
                <a16:creationId xmlns:a16="http://schemas.microsoft.com/office/drawing/2014/main" id="{5384CFB8-E111-C4A9-3F3C-E41191466BE1}"/>
              </a:ext>
            </a:extLst>
          </p:cNvPr>
          <p:cNvSpPr txBox="1"/>
          <p:nvPr/>
        </p:nvSpPr>
        <p:spPr>
          <a:xfrm>
            <a:off x="1707099" y="3170536"/>
            <a:ext cx="6763204" cy="478272"/>
          </a:xfrm>
          <a:prstGeom prst="rect">
            <a:avLst/>
          </a:prstGeom>
          <a:noFill/>
        </p:spPr>
        <p:txBody>
          <a:bodyPr>
            <a:noAutofit/>
          </a:bodyPr>
          <a:lstStyle>
            <a:defPPr>
              <a:defRPr lang="en-US"/>
            </a:defPPr>
            <a:lvl1pPr algn="just">
              <a:lnSpc>
                <a:spcPct val="110000"/>
              </a:lnSpc>
              <a:spcBef>
                <a:spcPts val="1000"/>
              </a:spcBef>
              <a:defRPr sz="2400" b="1">
                <a:solidFill>
                  <a:srgbClr val="C00000"/>
                </a:solidFill>
              </a:defRPr>
            </a:lvl1pPr>
          </a:lstStyle>
          <a:p>
            <a:r>
              <a:rPr lang="en-IN" sz="1800" dirty="0">
                <a:solidFill>
                  <a:schemeClr val="tx1"/>
                </a:solidFill>
              </a:rPr>
              <a:t>Mission</a:t>
            </a:r>
          </a:p>
        </p:txBody>
      </p:sp>
      <p:sp>
        <p:nvSpPr>
          <p:cNvPr id="53" name="Rectangle 52">
            <a:extLst>
              <a:ext uri="{FF2B5EF4-FFF2-40B4-BE49-F238E27FC236}">
                <a16:creationId xmlns:a16="http://schemas.microsoft.com/office/drawing/2014/main" id="{0BBC34BC-5220-FF2A-0152-F117E098BE37}"/>
              </a:ext>
            </a:extLst>
          </p:cNvPr>
          <p:cNvSpPr/>
          <p:nvPr/>
        </p:nvSpPr>
        <p:spPr>
          <a:xfrm>
            <a:off x="1763928" y="3559057"/>
            <a:ext cx="5770728" cy="584775"/>
          </a:xfrm>
          <a:prstGeom prst="rect">
            <a:avLst/>
          </a:prstGeom>
        </p:spPr>
        <p:txBody>
          <a:bodyPr wrap="square">
            <a:spAutoFit/>
          </a:bodyPr>
          <a:lstStyle/>
          <a:p>
            <a:pPr algn="just"/>
            <a:r>
              <a:rPr lang="en-US" sz="1600" dirty="0">
                <a:cs typeface="Times New Roman" panose="02020603050405020304" pitchFamily="18" charset="0"/>
              </a:rPr>
              <a:t>To bring direct economic benefit including jobs to rural people and communities with high tourism potential.</a:t>
            </a:r>
          </a:p>
        </p:txBody>
      </p:sp>
      <p:sp>
        <p:nvSpPr>
          <p:cNvPr id="54" name="Rectangle 53">
            <a:extLst>
              <a:ext uri="{FF2B5EF4-FFF2-40B4-BE49-F238E27FC236}">
                <a16:creationId xmlns:a16="http://schemas.microsoft.com/office/drawing/2014/main" id="{7C9B0D5A-5A1C-7128-DAFD-7EED35D21447}"/>
              </a:ext>
            </a:extLst>
          </p:cNvPr>
          <p:cNvSpPr/>
          <p:nvPr/>
        </p:nvSpPr>
        <p:spPr>
          <a:xfrm>
            <a:off x="1707099" y="4672093"/>
            <a:ext cx="6763204" cy="478272"/>
          </a:xfrm>
          <a:prstGeom prst="rect">
            <a:avLst/>
          </a:prstGeom>
          <a:noFill/>
        </p:spPr>
        <p:txBody>
          <a:bodyPr>
            <a:noAutofit/>
          </a:bodyPr>
          <a:lstStyle/>
          <a:p>
            <a:pPr algn="just">
              <a:lnSpc>
                <a:spcPct val="110000"/>
              </a:lnSpc>
              <a:spcBef>
                <a:spcPts val="1000"/>
              </a:spcBef>
            </a:pPr>
            <a:r>
              <a:rPr lang="en-IN" b="1" dirty="0"/>
              <a:t>Objectives</a:t>
            </a:r>
          </a:p>
        </p:txBody>
      </p:sp>
      <p:sp>
        <p:nvSpPr>
          <p:cNvPr id="55" name="Rectangle 54">
            <a:extLst>
              <a:ext uri="{FF2B5EF4-FFF2-40B4-BE49-F238E27FC236}">
                <a16:creationId xmlns:a16="http://schemas.microsoft.com/office/drawing/2014/main" id="{3414DFAB-501B-5A3C-B22D-974FCF20E0FA}"/>
              </a:ext>
            </a:extLst>
          </p:cNvPr>
          <p:cNvSpPr/>
          <p:nvPr/>
        </p:nvSpPr>
        <p:spPr>
          <a:xfrm>
            <a:off x="1482913" y="5034462"/>
            <a:ext cx="6051743" cy="1077218"/>
          </a:xfrm>
          <a:prstGeom prst="rect">
            <a:avLst/>
          </a:prstGeom>
        </p:spPr>
        <p:txBody>
          <a:bodyPr wrap="square">
            <a:spAutoFit/>
          </a:bodyPr>
          <a:lstStyle/>
          <a:p>
            <a:pPr marL="285750" indent="-285750" algn="just">
              <a:buFont typeface="Arial" panose="020B0604020202020204" pitchFamily="34" charset="0"/>
              <a:buChar char="•"/>
            </a:pPr>
            <a:r>
              <a:rPr lang="en-US" sz="1600" dirty="0">
                <a:cs typeface="Times New Roman" panose="02020603050405020304" pitchFamily="18" charset="0"/>
              </a:rPr>
              <a:t>To Encourage Stakeholders to support Rural Homestays.</a:t>
            </a:r>
          </a:p>
          <a:p>
            <a:pPr marL="285750" indent="-285750" algn="just">
              <a:buFont typeface="Arial" panose="020B0604020202020204" pitchFamily="34" charset="0"/>
              <a:buChar char="•"/>
            </a:pPr>
            <a:r>
              <a:rPr lang="en-US" sz="1600" dirty="0">
                <a:cs typeface="Times New Roman" panose="02020603050405020304" pitchFamily="18" charset="0"/>
              </a:rPr>
              <a:t>To Develop Homestays at Destination with high tourism potential and Uplift local people through community participation.</a:t>
            </a:r>
          </a:p>
          <a:p>
            <a:pPr marL="285750" indent="-285750" algn="just">
              <a:buFont typeface="Arial" panose="020B0604020202020204" pitchFamily="34" charset="0"/>
              <a:buChar char="•"/>
            </a:pPr>
            <a:r>
              <a:rPr lang="en-US" sz="1600" dirty="0">
                <a:cs typeface="Times New Roman" panose="02020603050405020304" pitchFamily="18" charset="0"/>
              </a:rPr>
              <a:t>Development of Rural Homestays clusters.</a:t>
            </a:r>
          </a:p>
        </p:txBody>
      </p:sp>
      <p:sp>
        <p:nvSpPr>
          <p:cNvPr id="56" name="Oval 55">
            <a:extLst>
              <a:ext uri="{FF2B5EF4-FFF2-40B4-BE49-F238E27FC236}">
                <a16:creationId xmlns:a16="http://schemas.microsoft.com/office/drawing/2014/main" id="{26A469FE-5055-33E2-6CBF-14E9F7EDD07A}"/>
              </a:ext>
            </a:extLst>
          </p:cNvPr>
          <p:cNvSpPr/>
          <p:nvPr/>
        </p:nvSpPr>
        <p:spPr>
          <a:xfrm>
            <a:off x="773453" y="2029838"/>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C895827E-E360-6D4E-CAC7-257B64CFC71C}"/>
              </a:ext>
            </a:extLst>
          </p:cNvPr>
          <p:cNvSpPr/>
          <p:nvPr/>
        </p:nvSpPr>
        <p:spPr>
          <a:xfrm>
            <a:off x="773453" y="328241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553CFF50-33EE-85B5-3535-97B1C5F821D1}"/>
              </a:ext>
            </a:extLst>
          </p:cNvPr>
          <p:cNvSpPr/>
          <p:nvPr/>
        </p:nvSpPr>
        <p:spPr>
          <a:xfrm>
            <a:off x="773453" y="492949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9" name="Graphic 2" descr="Lightbulb and pencil with solid fill">
            <a:extLst>
              <a:ext uri="{FF2B5EF4-FFF2-40B4-BE49-F238E27FC236}">
                <a16:creationId xmlns:a16="http://schemas.microsoft.com/office/drawing/2014/main" id="{D390ED1F-FF41-3430-7A3B-4118D7E32EAB}"/>
              </a:ext>
            </a:extLst>
          </p:cNvPr>
          <p:cNvPicPr>
            <a:picLocks noChangeAspect="1"/>
          </p:cNvPicPr>
          <p:nvPr/>
        </p:nvPicPr>
        <p:blipFill>
          <a:blip r:embed="rId3" cstate="email">
            <a:biLevel thresh="75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3829" y="2134821"/>
            <a:ext cx="444783" cy="444783"/>
          </a:xfrm>
          <a:prstGeom prst="rect">
            <a:avLst/>
          </a:prstGeom>
        </p:spPr>
      </p:pic>
      <p:pic>
        <p:nvPicPr>
          <p:cNvPr id="60" name="Graphic 6" descr="Dance steps with solid fill">
            <a:extLst>
              <a:ext uri="{FF2B5EF4-FFF2-40B4-BE49-F238E27FC236}">
                <a16:creationId xmlns:a16="http://schemas.microsoft.com/office/drawing/2014/main" id="{84D985BA-AD12-B5FA-B504-B69A02CF07B7}"/>
              </a:ext>
            </a:extLst>
          </p:cNvPr>
          <p:cNvPicPr>
            <a:picLocks noChangeAspect="1"/>
          </p:cNvPicPr>
          <p:nvPr/>
        </p:nvPicPr>
        <p:blipFill>
          <a:blip r:embed="rId5" cstate="email">
            <a:biLevel thresh="75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1517" y="3342686"/>
            <a:ext cx="505801" cy="505801"/>
          </a:xfrm>
          <a:prstGeom prst="rect">
            <a:avLst/>
          </a:prstGeom>
        </p:spPr>
      </p:pic>
      <p:pic>
        <p:nvPicPr>
          <p:cNvPr id="61" name="Graphic 6" descr="Target with solid fill">
            <a:extLst>
              <a:ext uri="{FF2B5EF4-FFF2-40B4-BE49-F238E27FC236}">
                <a16:creationId xmlns:a16="http://schemas.microsoft.com/office/drawing/2014/main" id="{C0BAB9AA-F53E-3C6C-801D-E158FC2A18F8}"/>
              </a:ext>
            </a:extLst>
          </p:cNvPr>
          <p:cNvPicPr>
            <a:picLocks noChangeAspect="1"/>
          </p:cNvPicPr>
          <p:nvPr/>
        </p:nvPicPr>
        <p:blipFill>
          <a:blip r:embed="rId7" cstate="email">
            <a:biLevel thresh="75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3483" y="5037225"/>
            <a:ext cx="534596" cy="534601"/>
          </a:xfrm>
          <a:prstGeom prst="rect">
            <a:avLst/>
          </a:prstGeom>
        </p:spPr>
      </p:pic>
      <p:sp>
        <p:nvSpPr>
          <p:cNvPr id="22" name="Rectangle 21">
            <a:extLst>
              <a:ext uri="{FF2B5EF4-FFF2-40B4-BE49-F238E27FC236}">
                <a16:creationId xmlns:a16="http://schemas.microsoft.com/office/drawing/2014/main" id="{A8541EC3-5976-64E2-12BF-787685CFE71E}"/>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5</a:t>
            </a:r>
          </a:p>
        </p:txBody>
      </p:sp>
      <p:sp>
        <p:nvSpPr>
          <p:cNvPr id="2" name="Rectangle 1">
            <a:extLst>
              <a:ext uri="{FF2B5EF4-FFF2-40B4-BE49-F238E27FC236}">
                <a16:creationId xmlns:a16="http://schemas.microsoft.com/office/drawing/2014/main" id="{A84F24D5-AC15-764A-7001-E4F64EFFE714}"/>
              </a:ext>
            </a:extLst>
          </p:cNvPr>
          <p:cNvSpPr/>
          <p:nvPr/>
        </p:nvSpPr>
        <p:spPr>
          <a:xfrm>
            <a:off x="8302752" y="0"/>
            <a:ext cx="3884090" cy="6858000"/>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7036E3AA-6F28-74A5-731B-65D8D072EEB7}"/>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5975AFE1-B8C7-B544-B00B-A49FBD192256}"/>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7BD9A016-6DE6-6E14-4448-8AD7BDFE97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4020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64524-0C4E-EFFC-F0C6-074860649BD2}"/>
              </a:ext>
            </a:extLst>
          </p:cNvPr>
          <p:cNvSpPr/>
          <p:nvPr/>
        </p:nvSpPr>
        <p:spPr>
          <a:xfrm>
            <a:off x="-3986" y="262908"/>
            <a:ext cx="8611202"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D2C639D-37BC-1B5D-D6C5-922A81606E40}"/>
              </a:ext>
            </a:extLst>
          </p:cNvPr>
          <p:cNvSpPr/>
          <p:nvPr/>
        </p:nvSpPr>
        <p:spPr>
          <a:xfrm>
            <a:off x="253304" y="223879"/>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endParaRPr lang="en-US" dirty="0">
              <a:solidFill>
                <a:schemeClr val="tx1"/>
              </a:solidFill>
            </a:endParaRPr>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98131" y="398350"/>
            <a:ext cx="10378890" cy="523220"/>
          </a:xfrm>
          <a:prstGeom prst="rect">
            <a:avLst/>
          </a:prstGeom>
          <a:noFill/>
        </p:spPr>
        <p:txBody>
          <a:bodyPr wrap="square">
            <a:spAutoFit/>
          </a:bodyPr>
          <a:lstStyle/>
          <a:p>
            <a:r>
              <a:rPr lang="en-US" sz="2800" b="1" i="0" u="none" strike="noStrike" dirty="0">
                <a:solidFill>
                  <a:schemeClr val="bg1"/>
                </a:solidFill>
                <a:effectLst/>
              </a:rPr>
              <a:t>Vision, Mission and Objectives</a:t>
            </a:r>
            <a:endParaRPr lang="en-IN" sz="2800" dirty="0">
              <a:solidFill>
                <a:schemeClr val="bg1"/>
              </a:solidFill>
            </a:endParaRPr>
          </a:p>
        </p:txBody>
      </p:sp>
      <p:sp>
        <p:nvSpPr>
          <p:cNvPr id="56" name="Oval 55">
            <a:extLst>
              <a:ext uri="{FF2B5EF4-FFF2-40B4-BE49-F238E27FC236}">
                <a16:creationId xmlns:a16="http://schemas.microsoft.com/office/drawing/2014/main" id="{26A469FE-5055-33E2-6CBF-14E9F7EDD07A}"/>
              </a:ext>
            </a:extLst>
          </p:cNvPr>
          <p:cNvSpPr/>
          <p:nvPr/>
        </p:nvSpPr>
        <p:spPr>
          <a:xfrm>
            <a:off x="672869" y="1857164"/>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C895827E-E360-6D4E-CAC7-257B64CFC71C}"/>
              </a:ext>
            </a:extLst>
          </p:cNvPr>
          <p:cNvSpPr/>
          <p:nvPr/>
        </p:nvSpPr>
        <p:spPr>
          <a:xfrm>
            <a:off x="672869" y="3535842"/>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553CFF50-33EE-85B5-3535-97B1C5F821D1}"/>
              </a:ext>
            </a:extLst>
          </p:cNvPr>
          <p:cNvSpPr/>
          <p:nvPr/>
        </p:nvSpPr>
        <p:spPr>
          <a:xfrm>
            <a:off x="649553" y="5248621"/>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Content Placeholder 2">
            <a:extLst>
              <a:ext uri="{FF2B5EF4-FFF2-40B4-BE49-F238E27FC236}">
                <a16:creationId xmlns:a16="http://schemas.microsoft.com/office/drawing/2014/main" id="{EF0D4406-A12B-7BAA-25EE-DA6E128A8487}"/>
              </a:ext>
            </a:extLst>
          </p:cNvPr>
          <p:cNvSpPr txBox="1">
            <a:spLocks/>
          </p:cNvSpPr>
          <p:nvPr/>
        </p:nvSpPr>
        <p:spPr>
          <a:xfrm>
            <a:off x="954692" y="1280622"/>
            <a:ext cx="8191825" cy="448292"/>
          </a:xfrm>
          <a:prstGeom prst="rect">
            <a:avLst/>
          </a:prstGeom>
          <a:noFill/>
        </p:spPr>
        <p:txBody>
          <a:bodyPr>
            <a:noAutofit/>
          </a:bodyPr>
          <a:lstStyle>
            <a:defPPr>
              <a:defRPr lang="en-US"/>
            </a:defPPr>
            <a:lvl1pPr indent="0" algn="just">
              <a:lnSpc>
                <a:spcPct val="110000"/>
              </a:lnSpc>
              <a:spcBef>
                <a:spcPts val="1000"/>
              </a:spcBef>
              <a:buFont typeface="Arial" panose="020B0604020202020204" pitchFamily="34" charset="0"/>
              <a:buNone/>
              <a:defRPr sz="1400" b="1" i="1">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IN" sz="1800" i="0" dirty="0">
                <a:latin typeface="Calibri" panose="020F0502020204030204" pitchFamily="34" charset="0"/>
                <a:ea typeface="Calibri" panose="020F0502020204030204" pitchFamily="34" charset="0"/>
                <a:cs typeface="Times New Roman" panose="02020603050405020304" pitchFamily="18" charset="0"/>
              </a:rPr>
              <a:t>Development of Rural Tourism focusing on the key strategic policies:-</a:t>
            </a:r>
          </a:p>
        </p:txBody>
      </p:sp>
      <p:sp>
        <p:nvSpPr>
          <p:cNvPr id="42" name="Rectangle 41">
            <a:extLst>
              <a:ext uri="{FF2B5EF4-FFF2-40B4-BE49-F238E27FC236}">
                <a16:creationId xmlns:a16="http://schemas.microsoft.com/office/drawing/2014/main" id="{6778410D-2F02-EF31-C32E-18C65FBA533D}"/>
              </a:ext>
            </a:extLst>
          </p:cNvPr>
          <p:cNvSpPr/>
          <p:nvPr/>
        </p:nvSpPr>
        <p:spPr>
          <a:xfrm>
            <a:off x="1360989" y="2054143"/>
            <a:ext cx="7098603" cy="338554"/>
          </a:xfrm>
          <a:prstGeom prst="rect">
            <a:avLst/>
          </a:prstGeom>
          <a:noFill/>
        </p:spPr>
        <p:txBody>
          <a:bodyPr wrap="square">
            <a:spAutoFit/>
          </a:bodyPr>
          <a:lstStyle/>
          <a:p>
            <a:pPr marL="0" lvl="1"/>
            <a:r>
              <a:rPr lang="en-US" sz="1600" dirty="0">
                <a:ea typeface="Calibri" panose="020F0502020204030204" pitchFamily="34" charset="0"/>
                <a:cs typeface="Times New Roman" panose="02020603050405020304" pitchFamily="18" charset="0"/>
              </a:rPr>
              <a:t>Digital technologies and platforms for Rural Homestays </a:t>
            </a:r>
          </a:p>
        </p:txBody>
      </p:sp>
      <p:sp>
        <p:nvSpPr>
          <p:cNvPr id="43" name="Rectangle 42">
            <a:extLst>
              <a:ext uri="{FF2B5EF4-FFF2-40B4-BE49-F238E27FC236}">
                <a16:creationId xmlns:a16="http://schemas.microsoft.com/office/drawing/2014/main" id="{D2404C27-2690-3DAB-F418-7945C43E175E}"/>
              </a:ext>
            </a:extLst>
          </p:cNvPr>
          <p:cNvSpPr/>
          <p:nvPr/>
        </p:nvSpPr>
        <p:spPr>
          <a:xfrm>
            <a:off x="1360989" y="2851202"/>
            <a:ext cx="7273659" cy="338554"/>
          </a:xfrm>
          <a:prstGeom prst="rect">
            <a:avLst/>
          </a:prstGeom>
          <a:noFill/>
        </p:spPr>
        <p:txBody>
          <a:bodyPr wrap="square">
            <a:spAutoFit/>
          </a:bodyPr>
          <a:lstStyle/>
          <a:p>
            <a:pPr marL="0" lvl="1"/>
            <a:r>
              <a:rPr lang="en-US" sz="1600" dirty="0">
                <a:ea typeface="Calibri" panose="020F0502020204030204" pitchFamily="34" charset="0"/>
                <a:cs typeface="Times New Roman" panose="02020603050405020304" pitchFamily="18" charset="0"/>
              </a:rPr>
              <a:t>Developing clusters for Rural Homestays </a:t>
            </a:r>
          </a:p>
        </p:txBody>
      </p:sp>
      <p:sp>
        <p:nvSpPr>
          <p:cNvPr id="46" name="Rectangle 45">
            <a:extLst>
              <a:ext uri="{FF2B5EF4-FFF2-40B4-BE49-F238E27FC236}">
                <a16:creationId xmlns:a16="http://schemas.microsoft.com/office/drawing/2014/main" id="{7A8531ED-9963-E87D-7C0A-9DEE894A6BF6}"/>
              </a:ext>
            </a:extLst>
          </p:cNvPr>
          <p:cNvSpPr/>
          <p:nvPr/>
        </p:nvSpPr>
        <p:spPr>
          <a:xfrm>
            <a:off x="1360989" y="3673920"/>
            <a:ext cx="7273660" cy="338554"/>
          </a:xfrm>
          <a:prstGeom prst="rect">
            <a:avLst/>
          </a:prstGeom>
          <a:noFill/>
        </p:spPr>
        <p:txBody>
          <a:bodyPr wrap="square">
            <a:spAutoFit/>
          </a:bodyPr>
          <a:lstStyle/>
          <a:p>
            <a:pPr marL="0" lvl="1"/>
            <a:r>
              <a:rPr lang="en-US" sz="1600" dirty="0">
                <a:ea typeface="Calibri" panose="020F0502020204030204" pitchFamily="34" charset="0"/>
                <a:cs typeface="Times New Roman" panose="02020603050405020304" pitchFamily="18" charset="0"/>
              </a:rPr>
              <a:t>Marketing support for Rural Homestays </a:t>
            </a:r>
          </a:p>
        </p:txBody>
      </p:sp>
      <p:sp>
        <p:nvSpPr>
          <p:cNvPr id="47" name="Rectangle 46">
            <a:extLst>
              <a:ext uri="{FF2B5EF4-FFF2-40B4-BE49-F238E27FC236}">
                <a16:creationId xmlns:a16="http://schemas.microsoft.com/office/drawing/2014/main" id="{6D47F901-2BAC-754B-44BB-232218F682C0}"/>
              </a:ext>
            </a:extLst>
          </p:cNvPr>
          <p:cNvSpPr/>
          <p:nvPr/>
        </p:nvSpPr>
        <p:spPr>
          <a:xfrm>
            <a:off x="1363783" y="4533963"/>
            <a:ext cx="7286903" cy="338554"/>
          </a:xfrm>
          <a:prstGeom prst="rect">
            <a:avLst/>
          </a:prstGeom>
          <a:noFill/>
        </p:spPr>
        <p:txBody>
          <a:bodyPr wrap="square">
            <a:spAutoFit/>
          </a:bodyPr>
          <a:lstStyle/>
          <a:p>
            <a:pPr marL="0" lvl="1"/>
            <a:r>
              <a:rPr lang="en-US" sz="1600" dirty="0">
                <a:ea typeface="Calibri" panose="020F0502020204030204" pitchFamily="34" charset="0"/>
                <a:cs typeface="Times New Roman" panose="02020603050405020304" pitchFamily="18" charset="0"/>
              </a:rPr>
              <a:t>Capacity building of stakeholders </a:t>
            </a:r>
          </a:p>
        </p:txBody>
      </p:sp>
      <p:sp>
        <p:nvSpPr>
          <p:cNvPr id="48" name="Rectangle 47">
            <a:extLst>
              <a:ext uri="{FF2B5EF4-FFF2-40B4-BE49-F238E27FC236}">
                <a16:creationId xmlns:a16="http://schemas.microsoft.com/office/drawing/2014/main" id="{07F75533-577B-78D5-4078-C4D155F117F6}"/>
              </a:ext>
            </a:extLst>
          </p:cNvPr>
          <p:cNvSpPr/>
          <p:nvPr/>
        </p:nvSpPr>
        <p:spPr>
          <a:xfrm>
            <a:off x="1360398" y="5394006"/>
            <a:ext cx="7274839" cy="338554"/>
          </a:xfrm>
          <a:prstGeom prst="rect">
            <a:avLst/>
          </a:prstGeom>
          <a:noFill/>
        </p:spPr>
        <p:txBody>
          <a:bodyPr wrap="square">
            <a:spAutoFit/>
          </a:bodyPr>
          <a:lstStyle/>
          <a:p>
            <a:pPr marL="0" lvl="1"/>
            <a:r>
              <a:rPr lang="en-US" sz="1600" dirty="0">
                <a:ea typeface="Calibri" panose="020F0502020204030204" pitchFamily="34" charset="0"/>
                <a:cs typeface="Times New Roman" panose="02020603050405020304" pitchFamily="18" charset="0"/>
              </a:rPr>
              <a:t>Governance and Institutional Framework</a:t>
            </a:r>
            <a:endParaRPr lang="en-IN" sz="1600" dirty="0">
              <a:ea typeface="Calibri" panose="020F0502020204030204" pitchFamily="34" charset="0"/>
              <a:cs typeface="Times New Roman" panose="02020603050405020304" pitchFamily="18" charset="0"/>
            </a:endParaRPr>
          </a:p>
        </p:txBody>
      </p:sp>
      <p:sp>
        <p:nvSpPr>
          <p:cNvPr id="65" name="Oval 64">
            <a:extLst>
              <a:ext uri="{FF2B5EF4-FFF2-40B4-BE49-F238E27FC236}">
                <a16:creationId xmlns:a16="http://schemas.microsoft.com/office/drawing/2014/main" id="{184A29A7-89B2-F872-2020-C24532CBDA7E}"/>
              </a:ext>
            </a:extLst>
          </p:cNvPr>
          <p:cNvSpPr/>
          <p:nvPr/>
        </p:nvSpPr>
        <p:spPr>
          <a:xfrm>
            <a:off x="672869" y="4330754"/>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Oval 65">
            <a:extLst>
              <a:ext uri="{FF2B5EF4-FFF2-40B4-BE49-F238E27FC236}">
                <a16:creationId xmlns:a16="http://schemas.microsoft.com/office/drawing/2014/main" id="{360F2CED-FBBD-35F4-F8C3-772814CB05F9}"/>
              </a:ext>
            </a:extLst>
          </p:cNvPr>
          <p:cNvSpPr/>
          <p:nvPr/>
        </p:nvSpPr>
        <p:spPr>
          <a:xfrm>
            <a:off x="672869" y="2675799"/>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7" name="Picture 18" descr="Download Digital Marketing Icon Black PNG Image with No Background -  PNGkey.com">
            <a:extLst>
              <a:ext uri="{FF2B5EF4-FFF2-40B4-BE49-F238E27FC236}">
                <a16:creationId xmlns:a16="http://schemas.microsoft.com/office/drawing/2014/main" id="{498D0132-AE35-A929-61AF-D9AEC0006C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940" y="4439434"/>
            <a:ext cx="495360" cy="48559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Icon Governance - Governance Icon Png, Transparent Png - vhv">
            <a:extLst>
              <a:ext uri="{FF2B5EF4-FFF2-40B4-BE49-F238E27FC236}">
                <a16:creationId xmlns:a16="http://schemas.microsoft.com/office/drawing/2014/main" id="{BD64028D-C359-80A5-8CB4-F750BD1DD2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502" y="5330013"/>
            <a:ext cx="549988" cy="46429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Icon Digital Enertia Icondigitalmarketing - Marketing Icon Png Black,  Transparent Png - kindpng">
            <a:extLst>
              <a:ext uri="{FF2B5EF4-FFF2-40B4-BE49-F238E27FC236}">
                <a16:creationId xmlns:a16="http://schemas.microsoft.com/office/drawing/2014/main" id="{B62CCF91-74EA-73FA-A7D3-12D3420AEF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827" y="3667563"/>
            <a:ext cx="611365" cy="47345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Business Meeting">
            <a:extLst>
              <a:ext uri="{FF2B5EF4-FFF2-40B4-BE49-F238E27FC236}">
                <a16:creationId xmlns:a16="http://schemas.microsoft.com/office/drawing/2014/main" id="{576370F8-B845-B9E8-7B34-ED25CDA0FD22}"/>
              </a:ext>
            </a:extLst>
          </p:cNvPr>
          <p:cNvPicPr>
            <a:picLocks noChangeAspect="1" noChangeArrowheads="1"/>
          </p:cNvPicPr>
          <p:nvPr/>
        </p:nvPicPr>
        <p:blipFill rotWithShape="1">
          <a:blip r:embed="rId6" cstate="print">
            <a:biLevel thresh="50000"/>
            <a:extLst>
              <a:ext uri="{28A0092B-C50C-407E-A947-70E740481C1C}">
                <a14:useLocalDpi xmlns:a14="http://schemas.microsoft.com/office/drawing/2010/main" val="0"/>
              </a:ext>
            </a:extLst>
          </a:blip>
          <a:srcRect l="19312" r="21003"/>
          <a:stretch/>
        </p:blipFill>
        <p:spPr bwMode="auto">
          <a:xfrm>
            <a:off x="691737" y="2701564"/>
            <a:ext cx="636083" cy="68212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Features sheet linear icon sign symbol Royalty Free Vector">
            <a:extLst>
              <a:ext uri="{FF2B5EF4-FFF2-40B4-BE49-F238E27FC236}">
                <a16:creationId xmlns:a16="http://schemas.microsoft.com/office/drawing/2014/main" id="{03C813D0-8F4E-999E-4C78-7202B58181AD}"/>
              </a:ext>
            </a:extLst>
          </p:cNvPr>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3241" b="83241" l="5900" r="88700">
                        <a14:foregroundMark x1="42500" y1="28519" x2="42500" y2="28519"/>
                        <a14:foregroundMark x1="45800" y1="22315" x2="45800" y2="22315"/>
                        <a14:foregroundMark x1="34800" y1="18148" x2="34800" y2="18148"/>
                        <a14:foregroundMark x1="23800" y1="18611" x2="23800" y2="18611"/>
                        <a14:foregroundMark x1="18500" y1="27593" x2="18500" y2="27593"/>
                        <a14:foregroundMark x1="22700" y1="37037" x2="22700" y2="37037"/>
                        <a14:foregroundMark x1="24700" y1="34259" x2="24700" y2="34259"/>
                        <a14:foregroundMark x1="29800" y1="30556" x2="29800" y2="30556"/>
                        <a14:foregroundMark x1="38000" y1="28796" x2="38000" y2="28796"/>
                        <a14:foregroundMark x1="38900" y1="54074" x2="38900" y2="54074"/>
                        <a14:foregroundMark x1="30600" y1="54259" x2="30600" y2="54259"/>
                        <a14:foregroundMark x1="51600" y1="45093" x2="51600" y2="45093"/>
                        <a14:foregroundMark x1="54500" y1="39167" x2="54500" y2="39167"/>
                        <a14:foregroundMark x1="60700" y1="45463" x2="60700" y2="45463"/>
                        <a14:foregroundMark x1="61900" y1="53889" x2="61900" y2="53889"/>
                        <a14:foregroundMark x1="63200" y1="61667" x2="63200" y2="61667"/>
                        <a14:foregroundMark x1="51600" y1="54815" x2="51600" y2="54815"/>
                        <a14:foregroundMark x1="51600" y1="62870" x2="51100" y2="63056"/>
                        <a14:foregroundMark x1="74700" y1="72685" x2="74700" y2="72685"/>
                        <a14:foregroundMark x1="71500" y1="76204" x2="71500" y2="76204"/>
                      </a14:backgroundRemoval>
                    </a14:imgEffect>
                  </a14:imgLayer>
                </a14:imgProps>
              </a:ext>
              <a:ext uri="{28A0092B-C50C-407E-A947-70E740481C1C}">
                <a14:useLocalDpi xmlns:a14="http://schemas.microsoft.com/office/drawing/2010/main" val="0"/>
              </a:ext>
            </a:extLst>
          </a:blip>
          <a:srcRect l="13603" t="14057" r="13329" b="16378"/>
          <a:stretch/>
        </p:blipFill>
        <p:spPr bwMode="auto">
          <a:xfrm>
            <a:off x="745639" y="1973834"/>
            <a:ext cx="483790" cy="49744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F6FBF56-8373-4ACD-4683-F7B45B231989}"/>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6</a:t>
            </a:r>
          </a:p>
        </p:txBody>
      </p:sp>
      <p:sp>
        <p:nvSpPr>
          <p:cNvPr id="2" name="Rectangle 1">
            <a:extLst>
              <a:ext uri="{FF2B5EF4-FFF2-40B4-BE49-F238E27FC236}">
                <a16:creationId xmlns:a16="http://schemas.microsoft.com/office/drawing/2014/main" id="{68B853B9-3864-6001-E94F-6D57AC6E8480}"/>
              </a:ext>
            </a:extLst>
          </p:cNvPr>
          <p:cNvSpPr/>
          <p:nvPr/>
        </p:nvSpPr>
        <p:spPr>
          <a:xfrm>
            <a:off x="8302752" y="0"/>
            <a:ext cx="3884090" cy="6858000"/>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7C4FD1FD-65E9-0040-3FC8-3D14B161EF43}"/>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93C243A6-FAAC-C1D4-30C5-F58CFE021176}"/>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86F357E3-4B5B-23F4-2CAA-38B7065996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428771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FFF8B8A-5ED3-D720-7E91-A3E174B5CA5F}"/>
              </a:ext>
            </a:extLst>
          </p:cNvPr>
          <p:cNvSpPr/>
          <p:nvPr/>
        </p:nvSpPr>
        <p:spPr>
          <a:xfrm>
            <a:off x="-3986" y="262908"/>
            <a:ext cx="9696626"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70FC264-76BE-AA74-643C-13E4D6AF1FF9}"/>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a:t>
            </a:r>
            <a:endParaRPr lang="en-US" dirty="0">
              <a:solidFill>
                <a:schemeClr val="tx1"/>
              </a:solidFill>
            </a:endParaRPr>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155938" y="400501"/>
            <a:ext cx="10378890" cy="523220"/>
          </a:xfrm>
          <a:prstGeom prst="rect">
            <a:avLst/>
          </a:prstGeom>
          <a:noFill/>
        </p:spPr>
        <p:txBody>
          <a:bodyPr wrap="square">
            <a:spAutoFit/>
          </a:bodyPr>
          <a:lstStyle/>
          <a:p>
            <a:r>
              <a:rPr lang="en-US" sz="2800" b="1" i="0" u="none" strike="noStrike" dirty="0">
                <a:solidFill>
                  <a:schemeClr val="bg1"/>
                </a:solidFill>
                <a:effectLst/>
              </a:rPr>
              <a:t>Vision, Mission and Objectives</a:t>
            </a:r>
            <a:endParaRPr lang="en-IN" sz="2800" dirty="0">
              <a:solidFill>
                <a:schemeClr val="bg1"/>
              </a:solidFill>
            </a:endParaRPr>
          </a:p>
        </p:txBody>
      </p:sp>
      <p:sp>
        <p:nvSpPr>
          <p:cNvPr id="26" name="Rectangle 25">
            <a:extLst>
              <a:ext uri="{FF2B5EF4-FFF2-40B4-BE49-F238E27FC236}">
                <a16:creationId xmlns:a16="http://schemas.microsoft.com/office/drawing/2014/main" id="{5B05494D-9FEE-49B5-3A36-A86CD8F38F96}"/>
              </a:ext>
            </a:extLst>
          </p:cNvPr>
          <p:cNvSpPr/>
          <p:nvPr/>
        </p:nvSpPr>
        <p:spPr>
          <a:xfrm>
            <a:off x="1254304" y="5882740"/>
            <a:ext cx="2022567" cy="656084"/>
          </a:xfrm>
          <a:prstGeom prst="rect">
            <a:avLst/>
          </a:prstGeom>
          <a:noFill/>
        </p:spPr>
        <p:txBody>
          <a:bodyPr anchor="ctr">
            <a:noAutofit/>
          </a:bodyPr>
          <a:lstStyle/>
          <a:p>
            <a:pPr marL="0" lvl="2" algn="just">
              <a:lnSpc>
                <a:spcPct val="90000"/>
              </a:lnSpc>
              <a:spcBef>
                <a:spcPts val="500"/>
              </a:spcBef>
              <a:buFont typeface="Arial" panose="020B0604020202020204" pitchFamily="34" charset="0"/>
              <a:buNone/>
            </a:pPr>
            <a:r>
              <a:rPr lang="en-IN" b="1" dirty="0">
                <a:solidFill>
                  <a:schemeClr val="tx1">
                    <a:lumMod val="95000"/>
                    <a:lumOff val="5000"/>
                  </a:schemeClr>
                </a:solidFill>
              </a:rPr>
              <a:t>Industry </a:t>
            </a:r>
          </a:p>
        </p:txBody>
      </p:sp>
      <p:sp>
        <p:nvSpPr>
          <p:cNvPr id="27" name="Rectangle 26">
            <a:extLst>
              <a:ext uri="{FF2B5EF4-FFF2-40B4-BE49-F238E27FC236}">
                <a16:creationId xmlns:a16="http://schemas.microsoft.com/office/drawing/2014/main" id="{FBC30CA6-B933-EC16-6EE2-3292EBF63C7D}"/>
              </a:ext>
            </a:extLst>
          </p:cNvPr>
          <p:cNvSpPr/>
          <p:nvPr/>
        </p:nvSpPr>
        <p:spPr>
          <a:xfrm>
            <a:off x="1204363" y="5006825"/>
            <a:ext cx="2070322" cy="639100"/>
          </a:xfrm>
          <a:prstGeom prst="rect">
            <a:avLst/>
          </a:prstGeom>
          <a:noFill/>
        </p:spPr>
        <p:txBody>
          <a:bodyPr anchor="ctr">
            <a:noAutofit/>
          </a:bodyPr>
          <a:lstStyle/>
          <a:p>
            <a:pPr marL="0" lvl="2" algn="just">
              <a:lnSpc>
                <a:spcPct val="90000"/>
              </a:lnSpc>
              <a:spcBef>
                <a:spcPts val="500"/>
              </a:spcBef>
              <a:buFont typeface="Arial" panose="020B0604020202020204" pitchFamily="34" charset="0"/>
              <a:buNone/>
            </a:pPr>
            <a:r>
              <a:rPr lang="en-IN" b="1" dirty="0">
                <a:solidFill>
                  <a:schemeClr val="tx1">
                    <a:lumMod val="95000"/>
                    <a:lumOff val="5000"/>
                  </a:schemeClr>
                </a:solidFill>
              </a:rPr>
              <a:t>Local Community </a:t>
            </a:r>
          </a:p>
        </p:txBody>
      </p:sp>
      <p:sp>
        <p:nvSpPr>
          <p:cNvPr id="34" name="Rectangle 33">
            <a:extLst>
              <a:ext uri="{FF2B5EF4-FFF2-40B4-BE49-F238E27FC236}">
                <a16:creationId xmlns:a16="http://schemas.microsoft.com/office/drawing/2014/main" id="{B4FE97DE-DC87-7214-AAA2-017C91D8EB53}"/>
              </a:ext>
            </a:extLst>
          </p:cNvPr>
          <p:cNvSpPr/>
          <p:nvPr/>
        </p:nvSpPr>
        <p:spPr>
          <a:xfrm>
            <a:off x="1224249" y="4084053"/>
            <a:ext cx="6544047" cy="660694"/>
          </a:xfrm>
          <a:prstGeom prst="rect">
            <a:avLst/>
          </a:prstGeom>
          <a:noFill/>
        </p:spPr>
        <p:txBody>
          <a:bodyPr anchor="ctr">
            <a:noAutofit/>
          </a:bodyPr>
          <a:lstStyle/>
          <a:p>
            <a:pPr marL="0" lvl="2" algn="just">
              <a:lnSpc>
                <a:spcPct val="90000"/>
              </a:lnSpc>
              <a:spcBef>
                <a:spcPts val="500"/>
              </a:spcBef>
              <a:buFont typeface="Arial" panose="020B0604020202020204" pitchFamily="34" charset="0"/>
              <a:buNone/>
            </a:pPr>
            <a:r>
              <a:rPr lang="en-IN" b="1" dirty="0">
                <a:solidFill>
                  <a:schemeClr val="tx1">
                    <a:lumMod val="95000"/>
                    <a:lumOff val="5000"/>
                  </a:schemeClr>
                </a:solidFill>
              </a:rPr>
              <a:t>NGOs </a:t>
            </a:r>
          </a:p>
        </p:txBody>
      </p:sp>
      <p:sp>
        <p:nvSpPr>
          <p:cNvPr id="35" name="Rectangle 34">
            <a:extLst>
              <a:ext uri="{FF2B5EF4-FFF2-40B4-BE49-F238E27FC236}">
                <a16:creationId xmlns:a16="http://schemas.microsoft.com/office/drawing/2014/main" id="{E2C1B1D5-DFE7-6E63-A005-703E6AF51B01}"/>
              </a:ext>
            </a:extLst>
          </p:cNvPr>
          <p:cNvSpPr/>
          <p:nvPr/>
        </p:nvSpPr>
        <p:spPr>
          <a:xfrm>
            <a:off x="1204363" y="3168205"/>
            <a:ext cx="3070281" cy="645867"/>
          </a:xfrm>
          <a:prstGeom prst="rect">
            <a:avLst/>
          </a:prstGeom>
          <a:noFill/>
        </p:spPr>
        <p:txBody>
          <a:bodyPr anchor="ctr">
            <a:noAutofit/>
          </a:bodyPr>
          <a:lstStyle/>
          <a:p>
            <a:pPr marL="0" lvl="2" algn="just">
              <a:lnSpc>
                <a:spcPct val="90000"/>
              </a:lnSpc>
              <a:spcBef>
                <a:spcPts val="500"/>
              </a:spcBef>
              <a:buFont typeface="Arial" panose="020B0604020202020204" pitchFamily="34" charset="0"/>
              <a:buNone/>
            </a:pPr>
            <a:r>
              <a:rPr lang="en-IN" b="1" dirty="0">
                <a:solidFill>
                  <a:schemeClr val="tx1">
                    <a:lumMod val="95000"/>
                    <a:lumOff val="5000"/>
                  </a:schemeClr>
                </a:solidFill>
              </a:rPr>
              <a:t>Panchayati Raj Institutions </a:t>
            </a:r>
          </a:p>
        </p:txBody>
      </p:sp>
      <p:sp>
        <p:nvSpPr>
          <p:cNvPr id="36" name="Rectangle 35">
            <a:extLst>
              <a:ext uri="{FF2B5EF4-FFF2-40B4-BE49-F238E27FC236}">
                <a16:creationId xmlns:a16="http://schemas.microsoft.com/office/drawing/2014/main" id="{1EA097BB-D6D6-B825-527F-1FB795F10D7A}"/>
              </a:ext>
            </a:extLst>
          </p:cNvPr>
          <p:cNvSpPr/>
          <p:nvPr/>
        </p:nvSpPr>
        <p:spPr>
          <a:xfrm>
            <a:off x="1224249" y="2160662"/>
            <a:ext cx="2523277" cy="722424"/>
          </a:xfrm>
          <a:prstGeom prst="rect">
            <a:avLst/>
          </a:prstGeom>
          <a:noFill/>
        </p:spPr>
        <p:txBody>
          <a:bodyPr anchor="ctr">
            <a:noAutofit/>
          </a:bodyPr>
          <a:lstStyle/>
          <a:p>
            <a:pPr marL="0" lvl="2" algn="just">
              <a:lnSpc>
                <a:spcPct val="90000"/>
              </a:lnSpc>
              <a:spcBef>
                <a:spcPts val="500"/>
              </a:spcBef>
              <a:buFont typeface="Arial" panose="020B0604020202020204" pitchFamily="34" charset="0"/>
              <a:buNone/>
            </a:pPr>
            <a:r>
              <a:rPr lang="en-IN" b="1" dirty="0">
                <a:solidFill>
                  <a:schemeClr val="tx1">
                    <a:lumMod val="95000"/>
                    <a:lumOff val="5000"/>
                  </a:schemeClr>
                </a:solidFill>
              </a:rPr>
              <a:t>State Ministries </a:t>
            </a:r>
          </a:p>
        </p:txBody>
      </p:sp>
      <p:sp>
        <p:nvSpPr>
          <p:cNvPr id="37" name="Content Placeholder 5">
            <a:extLst>
              <a:ext uri="{FF2B5EF4-FFF2-40B4-BE49-F238E27FC236}">
                <a16:creationId xmlns:a16="http://schemas.microsoft.com/office/drawing/2014/main" id="{F03F4789-1CBA-39F9-D507-61E83FEAE5E0}"/>
              </a:ext>
            </a:extLst>
          </p:cNvPr>
          <p:cNvSpPr txBox="1">
            <a:spLocks/>
          </p:cNvSpPr>
          <p:nvPr/>
        </p:nvSpPr>
        <p:spPr>
          <a:xfrm>
            <a:off x="1196762" y="1266023"/>
            <a:ext cx="2041778" cy="709429"/>
          </a:xfrm>
          <a:prstGeom prst="rect">
            <a:avLst/>
          </a:prstGeom>
          <a:no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just">
              <a:buNone/>
            </a:pPr>
            <a:r>
              <a:rPr lang="en-IN" sz="1800" b="1" dirty="0">
                <a:solidFill>
                  <a:schemeClr val="tx1">
                    <a:lumMod val="95000"/>
                    <a:lumOff val="5000"/>
                  </a:schemeClr>
                </a:solidFill>
              </a:rPr>
              <a:t>Central Ministries </a:t>
            </a:r>
          </a:p>
        </p:txBody>
      </p:sp>
      <p:sp>
        <p:nvSpPr>
          <p:cNvPr id="41" name="Oval 40">
            <a:extLst>
              <a:ext uri="{FF2B5EF4-FFF2-40B4-BE49-F238E27FC236}">
                <a16:creationId xmlns:a16="http://schemas.microsoft.com/office/drawing/2014/main" id="{FE6B84ED-A9BE-3259-5288-2CB4EC3D5E6A}"/>
              </a:ext>
            </a:extLst>
          </p:cNvPr>
          <p:cNvSpPr/>
          <p:nvPr/>
        </p:nvSpPr>
        <p:spPr>
          <a:xfrm>
            <a:off x="488876" y="1266023"/>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A2CDDC31-F418-B540-891C-A26454FD2D9A}"/>
              </a:ext>
            </a:extLst>
          </p:cNvPr>
          <p:cNvSpPr/>
          <p:nvPr/>
        </p:nvSpPr>
        <p:spPr>
          <a:xfrm>
            <a:off x="488876" y="2250669"/>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E1405591-F3E0-805A-FC3B-436C4AD9D36E}"/>
              </a:ext>
            </a:extLst>
          </p:cNvPr>
          <p:cNvSpPr/>
          <p:nvPr/>
        </p:nvSpPr>
        <p:spPr>
          <a:xfrm>
            <a:off x="488876" y="3143765"/>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Oval 46">
            <a:extLst>
              <a:ext uri="{FF2B5EF4-FFF2-40B4-BE49-F238E27FC236}">
                <a16:creationId xmlns:a16="http://schemas.microsoft.com/office/drawing/2014/main" id="{BDF1445C-B56B-B583-9ECB-E3C0D3C53353}"/>
              </a:ext>
            </a:extLst>
          </p:cNvPr>
          <p:cNvSpPr/>
          <p:nvPr/>
        </p:nvSpPr>
        <p:spPr>
          <a:xfrm>
            <a:off x="488876" y="4036861"/>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Oval 47">
            <a:extLst>
              <a:ext uri="{FF2B5EF4-FFF2-40B4-BE49-F238E27FC236}">
                <a16:creationId xmlns:a16="http://schemas.microsoft.com/office/drawing/2014/main" id="{403643D8-4135-9CB1-C8F6-6279BF7218A3}"/>
              </a:ext>
            </a:extLst>
          </p:cNvPr>
          <p:cNvSpPr/>
          <p:nvPr/>
        </p:nvSpPr>
        <p:spPr>
          <a:xfrm>
            <a:off x="488876" y="494685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Oval 48">
            <a:extLst>
              <a:ext uri="{FF2B5EF4-FFF2-40B4-BE49-F238E27FC236}">
                <a16:creationId xmlns:a16="http://schemas.microsoft.com/office/drawing/2014/main" id="{27F104AD-FF38-A6D0-C10C-E1EC2001AE6F}"/>
              </a:ext>
            </a:extLst>
          </p:cNvPr>
          <p:cNvSpPr/>
          <p:nvPr/>
        </p:nvSpPr>
        <p:spPr>
          <a:xfrm>
            <a:off x="488876" y="5856839"/>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0" name="Picture 2" descr="Parliament Icon - Download Parliament Icon 41077 | Noun Project">
            <a:extLst>
              <a:ext uri="{FF2B5EF4-FFF2-40B4-BE49-F238E27FC236}">
                <a16:creationId xmlns:a16="http://schemas.microsoft.com/office/drawing/2014/main" id="{A713A44D-0042-0436-2E35-65F08D0D3C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32" y="1263614"/>
            <a:ext cx="579114" cy="5936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Government Icon #62675 - Free Icons Library">
            <a:extLst>
              <a:ext uri="{FF2B5EF4-FFF2-40B4-BE49-F238E27FC236}">
                <a16:creationId xmlns:a16="http://schemas.microsoft.com/office/drawing/2014/main" id="{F611FC0F-C2BF-CF96-2667-77FC8C97C5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09" y="2137435"/>
            <a:ext cx="693433" cy="7108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156D12E6-A0A4-14E0-A906-0BFBA7168174}"/>
              </a:ext>
            </a:extLst>
          </p:cNvPr>
          <p:cNvPicPr>
            <a:picLocks noChangeAspect="1"/>
          </p:cNvPicPr>
          <p:nvPr/>
        </p:nvPicPr>
        <p:blipFill rotWithShape="1">
          <a:blip r:embed="rId5">
            <a:biLevel thresh="75000"/>
          </a:blip>
          <a:srcRect t="44245" b="5945"/>
          <a:stretch/>
        </p:blipFill>
        <p:spPr>
          <a:xfrm>
            <a:off x="601617" y="3298899"/>
            <a:ext cx="541829" cy="276685"/>
          </a:xfrm>
          <a:prstGeom prst="rect">
            <a:avLst/>
          </a:prstGeom>
        </p:spPr>
      </p:pic>
      <p:pic>
        <p:nvPicPr>
          <p:cNvPr id="57" name="Picture 10" descr="Ngo Icon Ngo Symbol Design Political Stock Vector (Royalty Free) 1380801317">
            <a:extLst>
              <a:ext uri="{FF2B5EF4-FFF2-40B4-BE49-F238E27FC236}">
                <a16:creationId xmlns:a16="http://schemas.microsoft.com/office/drawing/2014/main" id="{17A70DA2-5EF1-B0F2-C9BE-887AE74C3957}"/>
              </a:ext>
            </a:extLst>
          </p:cNvPr>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19643" t="13228" r="23293" b="36555"/>
          <a:stretch/>
        </p:blipFill>
        <p:spPr bwMode="auto">
          <a:xfrm>
            <a:off x="577239" y="4057505"/>
            <a:ext cx="549826" cy="5341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Community icon Images, Stock Photos &amp; Vectors | Shutterstock">
            <a:extLst>
              <a:ext uri="{FF2B5EF4-FFF2-40B4-BE49-F238E27FC236}">
                <a16:creationId xmlns:a16="http://schemas.microsoft.com/office/drawing/2014/main" id="{22878386-DD44-073F-25AD-53415FBCBC17}"/>
              </a:ext>
            </a:extLst>
          </p:cNvPr>
          <p:cNvPicPr>
            <a:picLocks noChangeAspect="1" noChangeArrowheads="1"/>
          </p:cNvPicPr>
          <p:nvPr/>
        </p:nvPicPr>
        <p:blipFill rotWithShape="1">
          <a:blip r:embed="rId7" cstate="print">
            <a:biLevel thresh="75000"/>
            <a:extLst>
              <a:ext uri="{28A0092B-C50C-407E-A947-70E740481C1C}">
                <a14:useLocalDpi xmlns:a14="http://schemas.microsoft.com/office/drawing/2010/main" val="0"/>
              </a:ext>
            </a:extLst>
          </a:blip>
          <a:srcRect l="15003" t="13650" r="13590" b="22307"/>
          <a:stretch/>
        </p:blipFill>
        <p:spPr bwMode="auto">
          <a:xfrm>
            <a:off x="609484" y="5015166"/>
            <a:ext cx="509523" cy="50451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Industry Icon - Download in Glyph Style">
            <a:extLst>
              <a:ext uri="{FF2B5EF4-FFF2-40B4-BE49-F238E27FC236}">
                <a16:creationId xmlns:a16="http://schemas.microsoft.com/office/drawing/2014/main" id="{7A91B9C7-5060-5A95-0DE6-8D2CAF095CD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4336" t="20508" r="19706" b="17695"/>
          <a:stretch/>
        </p:blipFill>
        <p:spPr bwMode="auto">
          <a:xfrm>
            <a:off x="685495" y="5771556"/>
            <a:ext cx="424705" cy="48083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8917EE42-E1A4-FFC9-47B2-CB53B85165E3}"/>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7</a:t>
            </a:r>
          </a:p>
        </p:txBody>
      </p:sp>
      <p:sp>
        <p:nvSpPr>
          <p:cNvPr id="2" name="Rectangle 1">
            <a:extLst>
              <a:ext uri="{FF2B5EF4-FFF2-40B4-BE49-F238E27FC236}">
                <a16:creationId xmlns:a16="http://schemas.microsoft.com/office/drawing/2014/main" id="{CC72F3B3-EFFC-F5CF-E54E-4547FC99AADD}"/>
              </a:ext>
            </a:extLst>
          </p:cNvPr>
          <p:cNvSpPr/>
          <p:nvPr/>
        </p:nvSpPr>
        <p:spPr>
          <a:xfrm>
            <a:off x="8302752" y="0"/>
            <a:ext cx="3884090" cy="6858000"/>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16D99377-7BBA-173D-106D-5646992491D6}"/>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E03B49AF-F008-4901-6926-3F33D5EDE945}"/>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41A255F1-F645-44A5-5A96-7D4C5EDACE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132598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46CA40-1DEE-46D5-2798-D338C88D5542}"/>
              </a:ext>
            </a:extLst>
          </p:cNvPr>
          <p:cNvSpPr/>
          <p:nvPr/>
        </p:nvSpPr>
        <p:spPr>
          <a:xfrm>
            <a:off x="-13130" y="262908"/>
            <a:ext cx="9129698"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B134DF7-6774-9FD2-32A3-975412D59028}"/>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3</a:t>
            </a:r>
            <a:endParaRPr lang="en-US" dirty="0">
              <a:solidFill>
                <a:schemeClr val="tx1"/>
              </a:solidFill>
            </a:endParaRPr>
          </a:p>
        </p:txBody>
      </p:sp>
      <p:sp>
        <p:nvSpPr>
          <p:cNvPr id="59" name="Oval 58">
            <a:extLst>
              <a:ext uri="{FF2B5EF4-FFF2-40B4-BE49-F238E27FC236}">
                <a16:creationId xmlns:a16="http://schemas.microsoft.com/office/drawing/2014/main" id="{6E2904AB-07B6-F410-5498-A5F83EDF445F}"/>
              </a:ext>
            </a:extLst>
          </p:cNvPr>
          <p:cNvSpPr/>
          <p:nvPr/>
        </p:nvSpPr>
        <p:spPr>
          <a:xfrm>
            <a:off x="649212" y="4681341"/>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Oval 41">
            <a:extLst>
              <a:ext uri="{FF2B5EF4-FFF2-40B4-BE49-F238E27FC236}">
                <a16:creationId xmlns:a16="http://schemas.microsoft.com/office/drawing/2014/main" id="{93D69141-E31B-CCB1-F449-2A7FD1D8ED05}"/>
              </a:ext>
            </a:extLst>
          </p:cNvPr>
          <p:cNvSpPr/>
          <p:nvPr/>
        </p:nvSpPr>
        <p:spPr>
          <a:xfrm>
            <a:off x="649212" y="1371330"/>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84456" y="368985"/>
            <a:ext cx="10378890" cy="523220"/>
          </a:xfrm>
          <a:prstGeom prst="rect">
            <a:avLst/>
          </a:prstGeom>
          <a:noFill/>
        </p:spPr>
        <p:txBody>
          <a:bodyPr wrap="square">
            <a:spAutoFit/>
          </a:bodyPr>
          <a:lstStyle/>
          <a:p>
            <a:r>
              <a:rPr lang="en-US" sz="2800" b="1" i="0" u="none" strike="noStrike" dirty="0">
                <a:solidFill>
                  <a:schemeClr val="bg1"/>
                </a:solidFill>
                <a:effectLst/>
              </a:rPr>
              <a:t>Salient features of Rural Homestays </a:t>
            </a:r>
            <a:endParaRPr lang="en-IN" sz="2800" dirty="0">
              <a:solidFill>
                <a:schemeClr val="bg1"/>
              </a:solidFill>
            </a:endParaRPr>
          </a:p>
        </p:txBody>
      </p:sp>
      <p:sp>
        <p:nvSpPr>
          <p:cNvPr id="32" name="Rectangle 31">
            <a:extLst>
              <a:ext uri="{FF2B5EF4-FFF2-40B4-BE49-F238E27FC236}">
                <a16:creationId xmlns:a16="http://schemas.microsoft.com/office/drawing/2014/main" id="{FD4853A3-BDF6-CA27-0339-17735CBF66A5}"/>
              </a:ext>
            </a:extLst>
          </p:cNvPr>
          <p:cNvSpPr/>
          <p:nvPr/>
        </p:nvSpPr>
        <p:spPr>
          <a:xfrm>
            <a:off x="1408591" y="1314886"/>
            <a:ext cx="6126066" cy="830997"/>
          </a:xfrm>
          <a:prstGeom prst="rect">
            <a:avLst/>
          </a:prstGeom>
        </p:spPr>
        <p:txBody>
          <a:bodyPr wrap="square">
            <a:spAutoFit/>
          </a:bodyPr>
          <a:lstStyle/>
          <a:p>
            <a:pPr algn="just">
              <a:lnSpc>
                <a:spcPct val="100000"/>
              </a:lnSpc>
            </a:pPr>
            <a:r>
              <a:rPr lang="en-IN" sz="1600" b="1" dirty="0"/>
              <a:t>Location</a:t>
            </a:r>
          </a:p>
          <a:p>
            <a:pPr algn="just">
              <a:lnSpc>
                <a:spcPct val="100000"/>
              </a:lnSpc>
            </a:pPr>
            <a:r>
              <a:rPr lang="en-US" sz="1600" dirty="0">
                <a:latin typeface="Calibri" panose="020F0502020204030204" pitchFamily="34" charset="0"/>
                <a:ea typeface="Calibri" panose="020F0502020204030204" pitchFamily="34" charset="0"/>
                <a:cs typeface="Times New Roman" panose="02020603050405020304" pitchFamily="18" charset="0"/>
              </a:rPr>
              <a:t>Rural Homestays will be set up in rural areas. Natural and cultural attractions are generally available in the surrounding areas.</a:t>
            </a:r>
          </a:p>
        </p:txBody>
      </p:sp>
      <p:sp>
        <p:nvSpPr>
          <p:cNvPr id="33" name="TextBox 32">
            <a:extLst>
              <a:ext uri="{FF2B5EF4-FFF2-40B4-BE49-F238E27FC236}">
                <a16:creationId xmlns:a16="http://schemas.microsoft.com/office/drawing/2014/main" id="{A5159A9D-19D1-EA05-5423-AB13C34CC5CE}"/>
              </a:ext>
            </a:extLst>
          </p:cNvPr>
          <p:cNvSpPr txBox="1"/>
          <p:nvPr/>
        </p:nvSpPr>
        <p:spPr>
          <a:xfrm>
            <a:off x="1471495" y="4509109"/>
            <a:ext cx="6063162" cy="1077218"/>
          </a:xfrm>
          <a:prstGeom prst="rect">
            <a:avLst/>
          </a:prstGeom>
          <a:noFill/>
        </p:spPr>
        <p:txBody>
          <a:bodyPr wrap="square" rtlCol="0">
            <a:spAutoFit/>
          </a:bodyPr>
          <a:lstStyle/>
          <a:p>
            <a:pPr algn="just">
              <a:lnSpc>
                <a:spcPct val="100000"/>
              </a:lnSpc>
            </a:pPr>
            <a:r>
              <a:rPr lang="en-IN" sz="1600" b="1" dirty="0"/>
              <a:t>Host</a:t>
            </a:r>
            <a:endParaRPr lang="en-IN" sz="2000" b="1" dirty="0"/>
          </a:p>
          <a:p>
            <a:pPr algn="just">
              <a:lnSpc>
                <a:spcPct val="100000"/>
              </a:lnSpc>
            </a:pPr>
            <a:r>
              <a:rPr lang="en-US" sz="1600" dirty="0">
                <a:latin typeface="Calibri" panose="020F0502020204030204" pitchFamily="34" charset="0"/>
                <a:ea typeface="Calibri" panose="020F0502020204030204" pitchFamily="34" charset="0"/>
                <a:cs typeface="Times New Roman" panose="02020603050405020304" pitchFamily="18" charset="0"/>
              </a:rPr>
              <a:t>The host of the Homestays will usually be staying at the property and be responsible for providing hospitality to the guests. </a:t>
            </a:r>
          </a:p>
          <a:p>
            <a:pPr algn="just"/>
            <a:endParaRPr lang="en-IN" sz="1600" dirty="0"/>
          </a:p>
        </p:txBody>
      </p:sp>
      <p:sp>
        <p:nvSpPr>
          <p:cNvPr id="38" name="TextBox 37">
            <a:extLst>
              <a:ext uri="{FF2B5EF4-FFF2-40B4-BE49-F238E27FC236}">
                <a16:creationId xmlns:a16="http://schemas.microsoft.com/office/drawing/2014/main" id="{BA2E8720-34AC-168C-01C2-AF4DF6F89A63}"/>
              </a:ext>
            </a:extLst>
          </p:cNvPr>
          <p:cNvSpPr txBox="1"/>
          <p:nvPr/>
        </p:nvSpPr>
        <p:spPr>
          <a:xfrm>
            <a:off x="1408590" y="2828397"/>
            <a:ext cx="6126066" cy="1077218"/>
          </a:xfrm>
          <a:prstGeom prst="rect">
            <a:avLst/>
          </a:prstGeom>
          <a:noFill/>
        </p:spPr>
        <p:txBody>
          <a:bodyPr wrap="square" rtlCol="0">
            <a:spAutoFit/>
          </a:bodyPr>
          <a:lstStyle/>
          <a:p>
            <a:pPr algn="just"/>
            <a:r>
              <a:rPr lang="en-IN" sz="1600" b="1" dirty="0"/>
              <a:t>The Village and Community</a:t>
            </a:r>
          </a:p>
          <a:p>
            <a:pPr algn="just"/>
            <a:r>
              <a:rPr lang="en-US" sz="1600" dirty="0">
                <a:latin typeface="Calibri" panose="020F0502020204030204" pitchFamily="34" charset="0"/>
                <a:ea typeface="Calibri" panose="020F0502020204030204" pitchFamily="34" charset="0"/>
                <a:cs typeface="Times New Roman" panose="02020603050405020304" pitchFamily="18" charset="0"/>
              </a:rPr>
              <a:t>Rural Homestays in a village should be organized and supported by the Village Panchayat. Having common facilities for welcoming guests, performing art and cultural events, and other such activities for guests .</a:t>
            </a:r>
            <a:endParaRPr lang="en-US" sz="1600" dirty="0"/>
          </a:p>
        </p:txBody>
      </p:sp>
      <p:sp>
        <p:nvSpPr>
          <p:cNvPr id="39" name="Oval 38">
            <a:extLst>
              <a:ext uri="{FF2B5EF4-FFF2-40B4-BE49-F238E27FC236}">
                <a16:creationId xmlns:a16="http://schemas.microsoft.com/office/drawing/2014/main" id="{EED56DD7-340E-0E6F-AA05-38604D5B6706}"/>
              </a:ext>
            </a:extLst>
          </p:cNvPr>
          <p:cNvSpPr/>
          <p:nvPr/>
        </p:nvSpPr>
        <p:spPr>
          <a:xfrm>
            <a:off x="649212" y="2982579"/>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0" name="Picture 2" descr="Location PNG Images | Vector and PSD Files | Free Download on Pngtree">
            <a:extLst>
              <a:ext uri="{FF2B5EF4-FFF2-40B4-BE49-F238E27FC236}">
                <a16:creationId xmlns:a16="http://schemas.microsoft.com/office/drawing/2014/main" id="{94AC351D-E388-B2F0-D50F-EECE250641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44" t="9523" r="21488" b="9626"/>
          <a:stretch/>
        </p:blipFill>
        <p:spPr bwMode="auto">
          <a:xfrm>
            <a:off x="840634" y="1435770"/>
            <a:ext cx="358707" cy="53245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Village Icon House - Free image on Pixabay">
            <a:extLst>
              <a:ext uri="{FF2B5EF4-FFF2-40B4-BE49-F238E27FC236}">
                <a16:creationId xmlns:a16="http://schemas.microsoft.com/office/drawing/2014/main" id="{65FF1AE9-D2DB-658F-4E7B-74AE31513AC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6316" b="73579" l="8125" r="100000">
                        <a14:backgroundMark x1="31250" y1="56000" x2="31250" y2="56000"/>
                        <a14:backgroundMark x1="49688" y1="61263" x2="49688" y2="61263"/>
                        <a14:backgroundMark x1="71016" y1="56421" x2="71016" y2="56421"/>
                        <a14:backgroundMark x1="80938" y1="56000" x2="80938" y2="56000"/>
                      </a14:backgroundRemoval>
                    </a14:imgEffect>
                  </a14:imgLayer>
                </a14:imgProps>
              </a:ext>
              <a:ext uri="{28A0092B-C50C-407E-A947-70E740481C1C}">
                <a14:useLocalDpi xmlns:a14="http://schemas.microsoft.com/office/drawing/2010/main" val="0"/>
              </a:ext>
            </a:extLst>
          </a:blip>
          <a:srcRect l="8629" t="27029" r="7881" b="31599"/>
          <a:stretch/>
        </p:blipFill>
        <p:spPr bwMode="auto">
          <a:xfrm>
            <a:off x="712428" y="3229596"/>
            <a:ext cx="581454" cy="21385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Businessperson Silhouette Leadership, Silhouette, animals, logo, monochrome  png | PNGWing">
            <a:extLst>
              <a:ext uri="{FF2B5EF4-FFF2-40B4-BE49-F238E27FC236}">
                <a16:creationId xmlns:a16="http://schemas.microsoft.com/office/drawing/2014/main" id="{B59D6882-E16E-190E-A91E-A9F3816F69A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2500" r="98056">
                        <a14:foregroundMark x1="55833" y1="22500" x2="55833" y2="22500"/>
                        <a14:foregroundMark x1="52222" y1="45833" x2="52222" y2="45833"/>
                      </a14:backgroundRemoval>
                    </a14:imgEffect>
                  </a14:imgLayer>
                </a14:imgProps>
              </a:ext>
              <a:ext uri="{28A0092B-C50C-407E-A947-70E740481C1C}">
                <a14:useLocalDpi xmlns:a14="http://schemas.microsoft.com/office/drawing/2010/main" val="0"/>
              </a:ext>
            </a:extLst>
          </a:blip>
          <a:srcRect/>
          <a:stretch>
            <a:fillRect/>
          </a:stretch>
        </p:blipFill>
        <p:spPr bwMode="auto">
          <a:xfrm>
            <a:off x="840634" y="4853192"/>
            <a:ext cx="332647" cy="3326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450E74C-51E6-2057-6D85-9752819030DF}"/>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8</a:t>
            </a:r>
          </a:p>
        </p:txBody>
      </p:sp>
      <p:sp>
        <p:nvSpPr>
          <p:cNvPr id="2" name="Rectangle 1">
            <a:extLst>
              <a:ext uri="{FF2B5EF4-FFF2-40B4-BE49-F238E27FC236}">
                <a16:creationId xmlns:a16="http://schemas.microsoft.com/office/drawing/2014/main" id="{A4429E33-C413-9E9D-4D6E-E45661D1B464}"/>
              </a:ext>
            </a:extLst>
          </p:cNvPr>
          <p:cNvSpPr/>
          <p:nvPr/>
        </p:nvSpPr>
        <p:spPr>
          <a:xfrm>
            <a:off x="8302752" y="0"/>
            <a:ext cx="3884090" cy="6858000"/>
          </a:xfrm>
          <a:prstGeom prst="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DCE9358A-A18B-5AB0-6802-B6AC6E073ADF}"/>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30FFD3CA-9117-0D3C-1B3F-6BB4DFB85744}"/>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3A4ACC3A-1B99-CAA0-0E63-73A2E2398D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406157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47CCF1E-7537-6EBF-6183-E149383086E3}"/>
              </a:ext>
            </a:extLst>
          </p:cNvPr>
          <p:cNvSpPr/>
          <p:nvPr/>
        </p:nvSpPr>
        <p:spPr>
          <a:xfrm>
            <a:off x="-13130" y="262908"/>
            <a:ext cx="8517050"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0C2A13C-5CA6-2DA7-169B-92008038B78A}"/>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a:t>
            </a:r>
            <a:endParaRPr lang="en-US" dirty="0">
              <a:solidFill>
                <a:schemeClr val="tx1"/>
              </a:solidFill>
            </a:endParaRPr>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31" name="Rectangle 30">
            <a:extLst>
              <a:ext uri="{FF2B5EF4-FFF2-40B4-BE49-F238E27FC236}">
                <a16:creationId xmlns:a16="http://schemas.microsoft.com/office/drawing/2014/main" id="{B628A4E4-6FD4-D1CD-840F-9178BB7A6ABE}"/>
              </a:ext>
            </a:extLst>
          </p:cNvPr>
          <p:cNvSpPr/>
          <p:nvPr/>
        </p:nvSpPr>
        <p:spPr>
          <a:xfrm>
            <a:off x="359538" y="1311432"/>
            <a:ext cx="7082832" cy="338554"/>
          </a:xfrm>
          <a:prstGeom prst="rect">
            <a:avLst/>
          </a:prstGeom>
          <a:solidFill>
            <a:schemeClr val="accent2">
              <a:lumMod val="20000"/>
              <a:lumOff val="80000"/>
            </a:schemeClr>
          </a:solidFill>
        </p:spPr>
        <p:txBody>
          <a:bodyPr wrap="square">
            <a:spAutoFit/>
          </a:bodyPr>
          <a:lstStyle/>
          <a:p>
            <a:r>
              <a:rPr lang="en-US" sz="1600" b="1" dirty="0"/>
              <a:t> Partnership with Industry</a:t>
            </a:r>
          </a:p>
        </p:txBody>
      </p:sp>
      <p:sp>
        <p:nvSpPr>
          <p:cNvPr id="46" name="Rectangle 45">
            <a:extLst>
              <a:ext uri="{FF2B5EF4-FFF2-40B4-BE49-F238E27FC236}">
                <a16:creationId xmlns:a16="http://schemas.microsoft.com/office/drawing/2014/main" id="{74E85296-2FE0-C5E5-7AFC-AC1B4079167C}"/>
              </a:ext>
            </a:extLst>
          </p:cNvPr>
          <p:cNvSpPr/>
          <p:nvPr/>
        </p:nvSpPr>
        <p:spPr>
          <a:xfrm>
            <a:off x="359538" y="3005080"/>
            <a:ext cx="7082832" cy="338554"/>
          </a:xfrm>
          <a:prstGeom prst="rect">
            <a:avLst/>
          </a:prstGeom>
          <a:solidFill>
            <a:schemeClr val="accent2">
              <a:lumMod val="20000"/>
              <a:lumOff val="80000"/>
            </a:schemeClr>
          </a:solidFill>
        </p:spPr>
        <p:txBody>
          <a:bodyPr wrap="square">
            <a:spAutoFit/>
          </a:bodyPr>
          <a:lstStyle/>
          <a:p>
            <a:r>
              <a:rPr lang="en-US" sz="1600" b="1" dirty="0"/>
              <a:t>Role of Self-Help Groups for Women in running Rural Homestays</a:t>
            </a:r>
          </a:p>
        </p:txBody>
      </p:sp>
      <p:sp>
        <p:nvSpPr>
          <p:cNvPr id="47" name="Rectangle 46">
            <a:extLst>
              <a:ext uri="{FF2B5EF4-FFF2-40B4-BE49-F238E27FC236}">
                <a16:creationId xmlns:a16="http://schemas.microsoft.com/office/drawing/2014/main" id="{92FA33F1-227D-0458-BEB0-20F71713220F}"/>
              </a:ext>
            </a:extLst>
          </p:cNvPr>
          <p:cNvSpPr/>
          <p:nvPr/>
        </p:nvSpPr>
        <p:spPr>
          <a:xfrm>
            <a:off x="378125" y="4750050"/>
            <a:ext cx="7082832" cy="338554"/>
          </a:xfrm>
          <a:prstGeom prst="rect">
            <a:avLst/>
          </a:prstGeom>
          <a:solidFill>
            <a:schemeClr val="accent2">
              <a:lumMod val="20000"/>
              <a:lumOff val="80000"/>
            </a:schemeClr>
          </a:solidFill>
        </p:spPr>
        <p:txBody>
          <a:bodyPr wrap="square">
            <a:spAutoFit/>
          </a:bodyPr>
          <a:lstStyle/>
          <a:p>
            <a:r>
              <a:rPr lang="en-US" sz="1600" b="1" dirty="0"/>
              <a:t>Development of Model Homestay Clusters by Ministry of Tourism</a:t>
            </a:r>
          </a:p>
        </p:txBody>
      </p:sp>
      <p:sp>
        <p:nvSpPr>
          <p:cNvPr id="48" name="TextBox 47">
            <a:extLst>
              <a:ext uri="{FF2B5EF4-FFF2-40B4-BE49-F238E27FC236}">
                <a16:creationId xmlns:a16="http://schemas.microsoft.com/office/drawing/2014/main" id="{4692BC65-5A79-CA50-D2FF-60042B986225}"/>
              </a:ext>
            </a:extLst>
          </p:cNvPr>
          <p:cNvSpPr txBox="1"/>
          <p:nvPr/>
        </p:nvSpPr>
        <p:spPr>
          <a:xfrm>
            <a:off x="621792" y="3522410"/>
            <a:ext cx="6199632" cy="830997"/>
          </a:xfrm>
          <a:prstGeom prst="rect">
            <a:avLst/>
          </a:prstGeom>
          <a:noFill/>
        </p:spPr>
        <p:txBody>
          <a:bodyPr wrap="square">
            <a:spAutoFit/>
          </a:bodyPr>
          <a:lstStyle/>
          <a:p>
            <a:pPr algn="just"/>
            <a:r>
              <a:rPr lang="en-US" sz="1600" dirty="0"/>
              <a:t>Individual homestays can receive greater help from Local Women SHGs to ensure their success. The government may offer financial and institutional support to SHGs to encourage rural homestays. </a:t>
            </a:r>
            <a:endParaRPr lang="en-IN" sz="1600" dirty="0"/>
          </a:p>
        </p:txBody>
      </p:sp>
      <p:sp>
        <p:nvSpPr>
          <p:cNvPr id="49" name="TextBox 48">
            <a:extLst>
              <a:ext uri="{FF2B5EF4-FFF2-40B4-BE49-F238E27FC236}">
                <a16:creationId xmlns:a16="http://schemas.microsoft.com/office/drawing/2014/main" id="{1C732270-57C3-6F9A-4262-0445AC0331BF}"/>
              </a:ext>
            </a:extLst>
          </p:cNvPr>
          <p:cNvSpPr txBox="1"/>
          <p:nvPr/>
        </p:nvSpPr>
        <p:spPr>
          <a:xfrm>
            <a:off x="621792" y="1715556"/>
            <a:ext cx="6199632" cy="830997"/>
          </a:xfrm>
          <a:prstGeom prst="rect">
            <a:avLst/>
          </a:prstGeom>
          <a:noFill/>
        </p:spPr>
        <p:txBody>
          <a:bodyPr wrap="square">
            <a:spAutoFit/>
          </a:bodyPr>
          <a:lstStyle/>
          <a:p>
            <a:pPr algn="just"/>
            <a:r>
              <a:rPr lang="en-US" sz="1600" dirty="0"/>
              <a:t>Industries in the field of hospitality and tourism can help develop Rural Homestays in a cluster, generate demand through online booking and undertake their development, capacity building and marketing </a:t>
            </a:r>
            <a:endParaRPr lang="en-IN" sz="1600" dirty="0"/>
          </a:p>
        </p:txBody>
      </p:sp>
      <p:sp>
        <p:nvSpPr>
          <p:cNvPr id="50" name="TextBox 49">
            <a:extLst>
              <a:ext uri="{FF2B5EF4-FFF2-40B4-BE49-F238E27FC236}">
                <a16:creationId xmlns:a16="http://schemas.microsoft.com/office/drawing/2014/main" id="{ADA14C25-8BDE-BB88-C3E7-AF00FD58A2CA}"/>
              </a:ext>
            </a:extLst>
          </p:cNvPr>
          <p:cNvSpPr txBox="1"/>
          <p:nvPr/>
        </p:nvSpPr>
        <p:spPr>
          <a:xfrm>
            <a:off x="621792" y="5344515"/>
            <a:ext cx="6207093" cy="1077218"/>
          </a:xfrm>
          <a:prstGeom prst="rect">
            <a:avLst/>
          </a:prstGeom>
          <a:noFill/>
        </p:spPr>
        <p:txBody>
          <a:bodyPr wrap="square">
            <a:spAutoFit/>
          </a:bodyPr>
          <a:lstStyle/>
          <a:p>
            <a:pPr algn="just"/>
            <a:r>
              <a:rPr lang="en-IN" sz="1600" dirty="0">
                <a:effectLst/>
                <a:latin typeface="Calibri" panose="020F0502020204030204" pitchFamily="34" charset="0"/>
                <a:ea typeface="Calibri" panose="020F0502020204030204" pitchFamily="34" charset="0"/>
                <a:cs typeface="Times New Roman" panose="02020603050405020304" pitchFamily="18" charset="0"/>
              </a:rPr>
              <a:t>For the construction of a model homestay cluster, the MoT will choose an industry partner, and with help from the State Government, Panchayat, and NGOs, will provide adequate institutional and financial support</a:t>
            </a:r>
            <a:endParaRPr lang="en-IN" sz="1600" dirty="0"/>
          </a:p>
        </p:txBody>
      </p:sp>
      <p:sp>
        <p:nvSpPr>
          <p:cNvPr id="14" name="Rectangle 13">
            <a:extLst>
              <a:ext uri="{FF2B5EF4-FFF2-40B4-BE49-F238E27FC236}">
                <a16:creationId xmlns:a16="http://schemas.microsoft.com/office/drawing/2014/main" id="{385E6974-B475-2778-E860-E3181DA23F41}"/>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12</a:t>
            </a:r>
          </a:p>
        </p:txBody>
      </p:sp>
      <p:sp>
        <p:nvSpPr>
          <p:cNvPr id="5" name="TextBox 4">
            <a:extLst>
              <a:ext uri="{FF2B5EF4-FFF2-40B4-BE49-F238E27FC236}">
                <a16:creationId xmlns:a16="http://schemas.microsoft.com/office/drawing/2014/main" id="{9C8720D3-F7B5-43DD-0C72-11EBBBBDE7A0}"/>
              </a:ext>
            </a:extLst>
          </p:cNvPr>
          <p:cNvSpPr txBox="1"/>
          <p:nvPr/>
        </p:nvSpPr>
        <p:spPr>
          <a:xfrm>
            <a:off x="1082834" y="375952"/>
            <a:ext cx="61004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Incentives for Rural homestays</a:t>
            </a:r>
            <a:endParaRPr kumimoji="0" lang="en-IN"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0E7D5EB-4C2A-8ADC-16FF-BDC4F84626AC}"/>
              </a:ext>
            </a:extLst>
          </p:cNvPr>
          <p:cNvSpPr/>
          <p:nvPr/>
        </p:nvSpPr>
        <p:spPr>
          <a:xfrm>
            <a:off x="8302752" y="0"/>
            <a:ext cx="3884090" cy="6858000"/>
          </a:xfrm>
          <a:prstGeom prst="rect">
            <a:avLst/>
          </a:prstGeom>
          <a:blipFill dpi="0" rotWithShape="1">
            <a:blip r:embed="rId3"/>
            <a:srcRect/>
            <a:stretch>
              <a:fillRect l="-35000" r="-24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 name="Group 1">
            <a:extLst>
              <a:ext uri="{FF2B5EF4-FFF2-40B4-BE49-F238E27FC236}">
                <a16:creationId xmlns:a16="http://schemas.microsoft.com/office/drawing/2014/main" id="{4681D883-FDEF-7F9D-D6B8-C2ED9F2B875A}"/>
              </a:ext>
            </a:extLst>
          </p:cNvPr>
          <p:cNvGrpSpPr/>
          <p:nvPr/>
        </p:nvGrpSpPr>
        <p:grpSpPr>
          <a:xfrm>
            <a:off x="10940026" y="5701068"/>
            <a:ext cx="1226810" cy="1156932"/>
            <a:chOff x="10893846" y="5701068"/>
            <a:chExt cx="1226810" cy="1156932"/>
          </a:xfrm>
        </p:grpSpPr>
        <p:sp>
          <p:nvSpPr>
            <p:cNvPr id="3" name="Oval 2">
              <a:extLst>
                <a:ext uri="{FF2B5EF4-FFF2-40B4-BE49-F238E27FC236}">
                  <a16:creationId xmlns:a16="http://schemas.microsoft.com/office/drawing/2014/main" id="{24196AAC-C9CD-8453-6FC5-93C33B63D350}"/>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33301EF8-94AB-5977-404C-BCA6B3844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116073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4232C77-5D76-7F86-E05E-89893F05EE56}"/>
              </a:ext>
            </a:extLst>
          </p:cNvPr>
          <p:cNvSpPr/>
          <p:nvPr/>
        </p:nvSpPr>
        <p:spPr>
          <a:xfrm>
            <a:off x="-1586" y="270422"/>
            <a:ext cx="8645066"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6E9242-32C0-8B6A-4D07-2FABADC097AD}"/>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a:t>
            </a:r>
            <a:endParaRPr lang="en-US" dirty="0">
              <a:solidFill>
                <a:schemeClr val="tx1"/>
              </a:solidFill>
            </a:endParaRPr>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084456" y="392190"/>
            <a:ext cx="10378890" cy="461665"/>
          </a:xfrm>
          <a:prstGeom prst="rect">
            <a:avLst/>
          </a:prstGeom>
          <a:noFill/>
        </p:spPr>
        <p:txBody>
          <a:bodyPr wrap="square">
            <a:spAutoFit/>
          </a:bodyPr>
          <a:lstStyle/>
          <a:p>
            <a:r>
              <a:rPr lang="en-US" sz="2400" b="1" i="0" u="none" strike="noStrike" dirty="0">
                <a:solidFill>
                  <a:schemeClr val="bg1"/>
                </a:solidFill>
                <a:effectLst/>
              </a:rPr>
              <a:t>State assessment and ranking on Rural Homestays</a:t>
            </a:r>
            <a:endParaRPr lang="en-IN" sz="2400" dirty="0">
              <a:solidFill>
                <a:schemeClr val="bg1"/>
              </a:solidFill>
            </a:endParaRPr>
          </a:p>
        </p:txBody>
      </p:sp>
      <p:sp>
        <p:nvSpPr>
          <p:cNvPr id="16" name="Oval 15">
            <a:extLst>
              <a:ext uri="{FF2B5EF4-FFF2-40B4-BE49-F238E27FC236}">
                <a16:creationId xmlns:a16="http://schemas.microsoft.com/office/drawing/2014/main" id="{ED26F207-ECA4-09B2-35EA-164E69329CB2}"/>
              </a:ext>
            </a:extLst>
          </p:cNvPr>
          <p:cNvSpPr/>
          <p:nvPr/>
        </p:nvSpPr>
        <p:spPr>
          <a:xfrm>
            <a:off x="525543" y="2210617"/>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741FF73E-514C-79C9-570D-3CD42A8BE750}"/>
              </a:ext>
            </a:extLst>
          </p:cNvPr>
          <p:cNvSpPr/>
          <p:nvPr/>
        </p:nvSpPr>
        <p:spPr>
          <a:xfrm>
            <a:off x="843321" y="1277603"/>
            <a:ext cx="6718767" cy="5047536"/>
          </a:xfrm>
          <a:prstGeom prst="rect">
            <a:avLst/>
          </a:prstGeom>
        </p:spPr>
        <p:txBody>
          <a:bodyPr wrap="square">
            <a:spAutoFit/>
          </a:bodyPr>
          <a:lstStyle/>
          <a:p>
            <a:pPr lvl="1" algn="just"/>
            <a:endParaRPr lang="en-US" sz="1400" dirty="0">
              <a:ea typeface="Calibri" panose="020F0502020204030204" pitchFamily="34" charset="0"/>
              <a:cs typeface="Times New Roman" panose="02020603050405020304" pitchFamily="18" charset="0"/>
            </a:endParaRPr>
          </a:p>
          <a:p>
            <a:pPr lvl="1" algn="just"/>
            <a:endParaRPr lang="en-US" sz="1400" dirty="0">
              <a:ea typeface="Calibri" panose="020F0502020204030204" pitchFamily="34" charset="0"/>
              <a:cs typeface="Times New Roman" panose="02020603050405020304" pitchFamily="18" charset="0"/>
            </a:endParaRPr>
          </a:p>
          <a:p>
            <a:pPr lvl="1" algn="just"/>
            <a:endParaRPr lang="en-US" sz="1400" dirty="0">
              <a:ea typeface="Calibri" panose="020F0502020204030204" pitchFamily="34" charset="0"/>
              <a:cs typeface="Times New Roman" panose="02020603050405020304" pitchFamily="18" charset="0"/>
            </a:endParaRPr>
          </a:p>
          <a:p>
            <a:pPr lvl="1" algn="just"/>
            <a:endParaRPr lang="en-US" sz="1400" dirty="0">
              <a:ea typeface="Calibri" panose="020F0502020204030204" pitchFamily="34" charset="0"/>
              <a:cs typeface="Times New Roman" panose="02020603050405020304" pitchFamily="18" charset="0"/>
            </a:endParaRPr>
          </a:p>
          <a:p>
            <a:pPr lvl="1" algn="just"/>
            <a:r>
              <a:rPr lang="en-US" sz="1600" dirty="0">
                <a:ea typeface="Calibri" panose="020F0502020204030204" pitchFamily="34" charset="0"/>
                <a:cs typeface="Times New Roman" panose="02020603050405020304" pitchFamily="18" charset="0"/>
              </a:rPr>
              <a:t>The Ministry of Tourism will conduct ranking of the States on Rural Homestays, with the key objective to foster competitiveness and encourage States to work proactively towards developing rural Homestays. </a:t>
            </a:r>
            <a:endParaRPr lang="en-US" sz="1200" dirty="0">
              <a:ea typeface="Calibri" panose="020F0502020204030204" pitchFamily="34" charset="0"/>
              <a:cs typeface="Times New Roman" panose="02020603050405020304" pitchFamily="18" charset="0"/>
            </a:endParaRPr>
          </a:p>
          <a:p>
            <a:pPr lvl="1" algn="just"/>
            <a:endParaRPr lang="en-US" sz="1400" dirty="0">
              <a:ea typeface="Calibri" panose="020F0502020204030204" pitchFamily="34" charset="0"/>
              <a:cs typeface="Times New Roman" panose="02020603050405020304" pitchFamily="18" charset="0"/>
            </a:endParaRPr>
          </a:p>
          <a:p>
            <a:pPr lvl="1" algn="just"/>
            <a:r>
              <a:rPr lang="en-US" sz="1600" dirty="0">
                <a:ea typeface="Calibri" panose="020F0502020204030204" pitchFamily="34" charset="0"/>
                <a:cs typeface="Times New Roman" panose="02020603050405020304" pitchFamily="18" charset="0"/>
              </a:rPr>
              <a:t>It will be implemented as a capacity development exercise to encourage mutual learning among all states and to provide support in policy formulation and implementation.</a:t>
            </a:r>
            <a:endParaRPr lang="en-US" sz="1200" dirty="0">
              <a:ea typeface="Calibri" panose="020F0502020204030204" pitchFamily="34" charset="0"/>
              <a:cs typeface="Times New Roman" panose="02020603050405020304" pitchFamily="18" charset="0"/>
            </a:endParaRPr>
          </a:p>
          <a:p>
            <a:pPr lvl="1" algn="just"/>
            <a:endParaRPr lang="en-US" dirty="0">
              <a:ea typeface="Calibri" panose="020F0502020204030204" pitchFamily="34" charset="0"/>
              <a:cs typeface="Times New Roman" panose="02020603050405020304" pitchFamily="18" charset="0"/>
            </a:endParaRPr>
          </a:p>
          <a:p>
            <a:pPr lvl="1" algn="just"/>
            <a:r>
              <a:rPr lang="en-US" sz="1600" dirty="0">
                <a:ea typeface="Calibri" panose="020F0502020204030204" pitchFamily="34" charset="0"/>
                <a:cs typeface="Times New Roman" panose="02020603050405020304" pitchFamily="18" charset="0"/>
              </a:rPr>
              <a:t>The ranking exercise will be carried out with professional support and through independent experts from various Institutions both Government and Private. </a:t>
            </a:r>
            <a:endParaRPr lang="en-US" sz="1400" dirty="0">
              <a:ea typeface="Calibri" panose="020F0502020204030204" pitchFamily="34" charset="0"/>
              <a:cs typeface="Times New Roman" panose="02020603050405020304" pitchFamily="18" charset="0"/>
            </a:endParaRPr>
          </a:p>
          <a:p>
            <a:pPr lvl="1" algn="just"/>
            <a:endParaRPr lang="en-US" sz="1400" dirty="0">
              <a:ea typeface="Calibri" panose="020F0502020204030204" pitchFamily="34" charset="0"/>
              <a:cs typeface="Times New Roman" panose="02020603050405020304" pitchFamily="18" charset="0"/>
            </a:endParaRPr>
          </a:p>
          <a:p>
            <a:pPr lvl="1" algn="just"/>
            <a:r>
              <a:rPr lang="en-US" sz="1600" dirty="0">
                <a:ea typeface="Calibri" panose="020F0502020204030204" pitchFamily="34" charset="0"/>
                <a:cs typeface="Times New Roman" panose="02020603050405020304" pitchFamily="18" charset="0"/>
              </a:rPr>
              <a:t>The Ministry of tourism will provide necessary training to the officials and other stakeholders and handhold the States for their participation in the exercise.</a:t>
            </a:r>
          </a:p>
        </p:txBody>
      </p:sp>
      <p:sp>
        <p:nvSpPr>
          <p:cNvPr id="20" name="Oval 19">
            <a:extLst>
              <a:ext uri="{FF2B5EF4-FFF2-40B4-BE49-F238E27FC236}">
                <a16:creationId xmlns:a16="http://schemas.microsoft.com/office/drawing/2014/main" id="{E28782B6-84BC-5B7E-EA7D-09F3F393285A}"/>
              </a:ext>
            </a:extLst>
          </p:cNvPr>
          <p:cNvSpPr/>
          <p:nvPr/>
        </p:nvSpPr>
        <p:spPr>
          <a:xfrm>
            <a:off x="525543" y="3359723"/>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705ACA9F-292B-C210-9AF4-8E99C4CE0143}"/>
              </a:ext>
            </a:extLst>
          </p:cNvPr>
          <p:cNvSpPr/>
          <p:nvPr/>
        </p:nvSpPr>
        <p:spPr>
          <a:xfrm>
            <a:off x="525543" y="4385108"/>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B14FE16A-6570-3066-3709-77A3A5B2F4A0}"/>
              </a:ext>
            </a:extLst>
          </p:cNvPr>
          <p:cNvSpPr/>
          <p:nvPr/>
        </p:nvSpPr>
        <p:spPr>
          <a:xfrm>
            <a:off x="516399" y="5327706"/>
            <a:ext cx="707886" cy="707886"/>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4" descr="Globe solid icon world and geography Royalty Free Vector">
            <a:extLst>
              <a:ext uri="{FF2B5EF4-FFF2-40B4-BE49-F238E27FC236}">
                <a16:creationId xmlns:a16="http://schemas.microsoft.com/office/drawing/2014/main" id="{AA5106B6-2A46-AE1D-5BC8-8C5B52E66E81}"/>
              </a:ext>
            </a:extLst>
          </p:cNvPr>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66100" y="3413607"/>
            <a:ext cx="566098" cy="6113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ross Platform Icon #313662 - Free Icons Library">
            <a:extLst>
              <a:ext uri="{FF2B5EF4-FFF2-40B4-BE49-F238E27FC236}">
                <a16:creationId xmlns:a16="http://schemas.microsoft.com/office/drawing/2014/main" id="{1E6881F6-2DB6-3C9B-8011-0E4763FD604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500" b="90000" l="4000" r="94500">
                        <a14:foregroundMark x1="36500" y1="71500" x2="36500" y2="71500"/>
                        <a14:foregroundMark x1="47500" y1="59500" x2="47500" y2="59500"/>
                        <a14:foregroundMark x1="64500" y1="64000" x2="64500" y2="64000"/>
                      </a14:backgroundRemoval>
                    </a14:imgEffect>
                  </a14:imgLayer>
                </a14:imgProps>
              </a:ext>
              <a:ext uri="{28A0092B-C50C-407E-A947-70E740481C1C}">
                <a14:useLocalDpi xmlns:a14="http://schemas.microsoft.com/office/drawing/2010/main" val="0"/>
              </a:ext>
            </a:extLst>
          </a:blip>
          <a:srcRect/>
          <a:stretch>
            <a:fillRect/>
          </a:stretch>
        </p:blipFill>
        <p:spPr bwMode="auto">
          <a:xfrm>
            <a:off x="607347" y="2285589"/>
            <a:ext cx="524851" cy="5248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arliament Icon - Download Parliament Icon 41077 | Noun Project">
            <a:extLst>
              <a:ext uri="{FF2B5EF4-FFF2-40B4-BE49-F238E27FC236}">
                <a16:creationId xmlns:a16="http://schemas.microsoft.com/office/drawing/2014/main" id="{259B1AA7-300D-F3F6-8BC0-997BE6D29C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405" y="4361927"/>
            <a:ext cx="564162" cy="56416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Culture Icon - OCEANAIR, Inc.">
            <a:extLst>
              <a:ext uri="{FF2B5EF4-FFF2-40B4-BE49-F238E27FC236}">
                <a16:creationId xmlns:a16="http://schemas.microsoft.com/office/drawing/2014/main" id="{ED06A525-CA29-B47A-3054-6432FAFC1B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407" y="5393732"/>
            <a:ext cx="614338" cy="5894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11C2B800-2CB2-9B39-6453-AF172C51753C}"/>
              </a:ext>
            </a:extLst>
          </p:cNvPr>
          <p:cNvPicPr>
            <a:picLocks noChangeAspect="1"/>
          </p:cNvPicPr>
          <p:nvPr/>
        </p:nvPicPr>
        <p:blipFill rotWithShape="1">
          <a:blip r:embed="rId8"/>
          <a:srcRect l="33189" r="36983"/>
          <a:stretch/>
        </p:blipFill>
        <p:spPr>
          <a:xfrm>
            <a:off x="8284464" y="0"/>
            <a:ext cx="3907535" cy="6858000"/>
          </a:xfrm>
          <a:prstGeom prst="rect">
            <a:avLst/>
          </a:prstGeom>
        </p:spPr>
      </p:pic>
      <p:sp>
        <p:nvSpPr>
          <p:cNvPr id="21" name="Rectangle 20">
            <a:extLst>
              <a:ext uri="{FF2B5EF4-FFF2-40B4-BE49-F238E27FC236}">
                <a16:creationId xmlns:a16="http://schemas.microsoft.com/office/drawing/2014/main" id="{CE739842-D47F-3468-D1A4-31094A7F1405}"/>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13</a:t>
            </a:r>
          </a:p>
        </p:txBody>
      </p:sp>
      <p:sp>
        <p:nvSpPr>
          <p:cNvPr id="3" name="TextBox 2">
            <a:extLst>
              <a:ext uri="{FF2B5EF4-FFF2-40B4-BE49-F238E27FC236}">
                <a16:creationId xmlns:a16="http://schemas.microsoft.com/office/drawing/2014/main" id="{058403F1-C127-262C-5C3E-9602A5BA8038}"/>
              </a:ext>
            </a:extLst>
          </p:cNvPr>
          <p:cNvSpPr txBox="1"/>
          <p:nvPr/>
        </p:nvSpPr>
        <p:spPr>
          <a:xfrm>
            <a:off x="960399" y="1282504"/>
            <a:ext cx="6094476" cy="646331"/>
          </a:xfrm>
          <a:prstGeom prst="rect">
            <a:avLst/>
          </a:prstGeom>
          <a:noFill/>
        </p:spPr>
        <p:txBody>
          <a:bodyPr wrap="square">
            <a:spAutoFit/>
          </a:bodyPr>
          <a:lstStyle/>
          <a:p>
            <a:pPr algn="just"/>
            <a:r>
              <a:rPr lang="en-US" b="1" dirty="0"/>
              <a:t>State Assessment and Ranking through professional and independent experts and use as a tool for Capacity Building : </a:t>
            </a:r>
          </a:p>
        </p:txBody>
      </p:sp>
      <p:grpSp>
        <p:nvGrpSpPr>
          <p:cNvPr id="2" name="Group 1">
            <a:extLst>
              <a:ext uri="{FF2B5EF4-FFF2-40B4-BE49-F238E27FC236}">
                <a16:creationId xmlns:a16="http://schemas.microsoft.com/office/drawing/2014/main" id="{803E1AE8-B9AC-FF7C-B0C2-8C4CB41241F3}"/>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6BB8B554-B970-7270-4240-92CC45678FD9}"/>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02F6A166-2359-1CBC-1024-6793B98332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172552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7554688-4B80-AD07-9618-BB4291DE84B8}"/>
              </a:ext>
            </a:extLst>
          </p:cNvPr>
          <p:cNvSpPr/>
          <p:nvPr/>
        </p:nvSpPr>
        <p:spPr>
          <a:xfrm>
            <a:off x="-13130" y="262908"/>
            <a:ext cx="9751490" cy="752060"/>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B388BD3-58B9-A78F-435F-B07ADD47088F}"/>
              </a:ext>
            </a:extLst>
          </p:cNvPr>
          <p:cNvSpPr/>
          <p:nvPr/>
        </p:nvSpPr>
        <p:spPr>
          <a:xfrm>
            <a:off x="245327" y="231393"/>
            <a:ext cx="839129" cy="830118"/>
          </a:xfrm>
          <a:prstGeom prst="ellipse">
            <a:avLst/>
          </a:prstGeom>
          <a:solidFill>
            <a:schemeClr val="bg1"/>
          </a:solidFill>
          <a:ln w="19050">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a:t>
            </a:r>
            <a:endParaRPr lang="en-US" sz="2000" dirty="0"/>
          </a:p>
        </p:txBody>
      </p:sp>
      <p:pic>
        <p:nvPicPr>
          <p:cNvPr id="8" name="Picture 7" descr="Logo, company name&#10;&#10;Description automatically generated">
            <a:extLst>
              <a:ext uri="{FF2B5EF4-FFF2-40B4-BE49-F238E27FC236}">
                <a16:creationId xmlns:a16="http://schemas.microsoft.com/office/drawing/2014/main" id="{5531D3BB-A03C-D4A9-7AED-9DA6B583D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133" y="58199"/>
            <a:ext cx="790255" cy="520095"/>
          </a:xfrm>
          <a:prstGeom prst="rect">
            <a:avLst/>
          </a:prstGeom>
        </p:spPr>
      </p:pic>
      <p:sp>
        <p:nvSpPr>
          <p:cNvPr id="10" name="TextBox 9">
            <a:extLst>
              <a:ext uri="{FF2B5EF4-FFF2-40B4-BE49-F238E27FC236}">
                <a16:creationId xmlns:a16="http://schemas.microsoft.com/office/drawing/2014/main" id="{8D74540F-F264-D61C-2CC6-B44B1F54BB56}"/>
              </a:ext>
            </a:extLst>
          </p:cNvPr>
          <p:cNvSpPr txBox="1"/>
          <p:nvPr/>
        </p:nvSpPr>
        <p:spPr>
          <a:xfrm>
            <a:off x="1134403" y="367492"/>
            <a:ext cx="10378890" cy="461665"/>
          </a:xfrm>
          <a:prstGeom prst="rect">
            <a:avLst/>
          </a:prstGeom>
          <a:noFill/>
        </p:spPr>
        <p:txBody>
          <a:bodyPr wrap="square">
            <a:spAutoFit/>
          </a:bodyPr>
          <a:lstStyle/>
          <a:p>
            <a:r>
              <a:rPr lang="en-US" sz="2400" b="1" i="0" u="none" strike="noStrike" dirty="0">
                <a:solidFill>
                  <a:schemeClr val="bg1"/>
                </a:solidFill>
                <a:effectLst/>
              </a:rPr>
              <a:t>State assessment and ranking on Rural Homestays</a:t>
            </a:r>
            <a:endParaRPr lang="en-IN" sz="2400" dirty="0">
              <a:solidFill>
                <a:schemeClr val="bg1"/>
              </a:solidFill>
            </a:endParaRPr>
          </a:p>
        </p:txBody>
      </p:sp>
      <p:sp>
        <p:nvSpPr>
          <p:cNvPr id="14" name="Rectangle 13">
            <a:extLst>
              <a:ext uri="{FF2B5EF4-FFF2-40B4-BE49-F238E27FC236}">
                <a16:creationId xmlns:a16="http://schemas.microsoft.com/office/drawing/2014/main" id="{1E6C3DFE-11BD-31E1-0963-9529D6D3114D}"/>
              </a:ext>
            </a:extLst>
          </p:cNvPr>
          <p:cNvSpPr/>
          <p:nvPr/>
        </p:nvSpPr>
        <p:spPr>
          <a:xfrm>
            <a:off x="942213" y="1276911"/>
            <a:ext cx="6096000" cy="446586"/>
          </a:xfrm>
          <a:prstGeom prst="rect">
            <a:avLst/>
          </a:prstGeom>
          <a:noFill/>
        </p:spPr>
        <p:txBody>
          <a:bodyPr>
            <a:noAutofit/>
          </a:bodyPr>
          <a:lstStyle/>
          <a:p>
            <a:pPr algn="just">
              <a:lnSpc>
                <a:spcPct val="110000"/>
              </a:lnSpc>
              <a:spcBef>
                <a:spcPts val="1000"/>
              </a:spcBef>
            </a:pPr>
            <a:r>
              <a:rPr lang="en-US" sz="2000" b="1" dirty="0"/>
              <a:t>Public, Private and Community Partnership Models: </a:t>
            </a:r>
            <a:endParaRPr lang="en-IN" sz="2000" b="1" dirty="0"/>
          </a:p>
        </p:txBody>
      </p:sp>
      <p:sp>
        <p:nvSpPr>
          <p:cNvPr id="29" name="Rectangle 28">
            <a:extLst>
              <a:ext uri="{FF2B5EF4-FFF2-40B4-BE49-F238E27FC236}">
                <a16:creationId xmlns:a16="http://schemas.microsoft.com/office/drawing/2014/main" id="{F7C0799D-EB86-76C4-261C-FFEE32882F04}"/>
              </a:ext>
            </a:extLst>
          </p:cNvPr>
          <p:cNvSpPr/>
          <p:nvPr/>
        </p:nvSpPr>
        <p:spPr>
          <a:xfrm>
            <a:off x="695325" y="1429003"/>
            <a:ext cx="6848475" cy="2616101"/>
          </a:xfrm>
          <a:prstGeom prst="rect">
            <a:avLst/>
          </a:prstGeom>
        </p:spPr>
        <p:txBody>
          <a:bodyPr wrap="square">
            <a:spAutoFit/>
          </a:bodyPr>
          <a:lstStyle/>
          <a:p>
            <a:pPr algn="just"/>
            <a:endParaRPr lang="en-US" sz="2000" b="1" dirty="0"/>
          </a:p>
          <a:p>
            <a:pPr marL="285750" indent="-285750" algn="just">
              <a:buFont typeface="Arial" panose="020B0604020202020204" pitchFamily="34" charset="0"/>
              <a:buChar char="•"/>
            </a:pPr>
            <a:r>
              <a:rPr lang="en-US" sz="1600" dirty="0"/>
              <a:t>There is need to develop effective models for public private and community partnerships for Rural Homestays based on successful case studies in the country and globally.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Community Partnership is key to promote and develop Rural Homestays.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One of the best example for PPP is Jammu &amp; Kashmir and OYO partnership model </a:t>
            </a:r>
            <a:r>
              <a:rPr lang="en-US" sz="1600" b="1" dirty="0"/>
              <a:t>“Crown of Incredible India Project” </a:t>
            </a:r>
            <a:r>
              <a:rPr lang="en-US" sz="1600" dirty="0"/>
              <a:t>which will boost Rural Homestays and support the youth .</a:t>
            </a:r>
            <a:endParaRPr lang="en-US" sz="1400" b="1" dirty="0"/>
          </a:p>
        </p:txBody>
      </p:sp>
      <p:sp>
        <p:nvSpPr>
          <p:cNvPr id="11" name="Rectangle 10">
            <a:extLst>
              <a:ext uri="{FF2B5EF4-FFF2-40B4-BE49-F238E27FC236}">
                <a16:creationId xmlns:a16="http://schemas.microsoft.com/office/drawing/2014/main" id="{4278A64C-275D-EC0E-4121-D1BF4EB4FABA}"/>
              </a:ext>
            </a:extLst>
          </p:cNvPr>
          <p:cNvSpPr/>
          <p:nvPr/>
        </p:nvSpPr>
        <p:spPr>
          <a:xfrm>
            <a:off x="0" y="6563032"/>
            <a:ext cx="393290" cy="294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14</a:t>
            </a:r>
          </a:p>
        </p:txBody>
      </p:sp>
      <p:sp>
        <p:nvSpPr>
          <p:cNvPr id="2" name="Rectangle 1">
            <a:extLst>
              <a:ext uri="{FF2B5EF4-FFF2-40B4-BE49-F238E27FC236}">
                <a16:creationId xmlns:a16="http://schemas.microsoft.com/office/drawing/2014/main" id="{EB5B6281-C005-34C7-CD15-0410016243C5}"/>
              </a:ext>
            </a:extLst>
          </p:cNvPr>
          <p:cNvSpPr/>
          <p:nvPr/>
        </p:nvSpPr>
        <p:spPr>
          <a:xfrm>
            <a:off x="8302752" y="0"/>
            <a:ext cx="3884090" cy="6858000"/>
          </a:xfrm>
          <a:prstGeom prst="rect">
            <a:avLst/>
          </a:prstGeom>
          <a:blipFill dpi="0" rotWithShape="1">
            <a:blip r:embed="rId3"/>
            <a:srcRect/>
            <a:stretch>
              <a:fillRect l="-5000" r="-6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8A2DB0F6-CFD7-6B33-22A4-926DE21A479F}"/>
              </a:ext>
            </a:extLst>
          </p:cNvPr>
          <p:cNvGrpSpPr/>
          <p:nvPr/>
        </p:nvGrpSpPr>
        <p:grpSpPr>
          <a:xfrm>
            <a:off x="10940026" y="5701068"/>
            <a:ext cx="1226810" cy="1156932"/>
            <a:chOff x="10893846" y="5701068"/>
            <a:chExt cx="1226810" cy="1156932"/>
          </a:xfrm>
        </p:grpSpPr>
        <p:sp>
          <p:nvSpPr>
            <p:cNvPr id="4" name="Oval 3">
              <a:extLst>
                <a:ext uri="{FF2B5EF4-FFF2-40B4-BE49-F238E27FC236}">
                  <a16:creationId xmlns:a16="http://schemas.microsoft.com/office/drawing/2014/main" id="{79DA8141-A7A0-4788-F802-95D3D49117D9}"/>
                </a:ext>
              </a:extLst>
            </p:cNvPr>
            <p:cNvSpPr/>
            <p:nvPr/>
          </p:nvSpPr>
          <p:spPr>
            <a:xfrm>
              <a:off x="10893846" y="5701068"/>
              <a:ext cx="1226810" cy="1156932"/>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0CE9659D-2B64-333D-CEA6-BFCFBCFE6B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9758" y="5890195"/>
              <a:ext cx="694985" cy="820403"/>
            </a:xfrm>
            <a:prstGeom prst="rect">
              <a:avLst/>
            </a:prstGeom>
          </p:spPr>
        </p:pic>
      </p:grpSp>
    </p:spTree>
    <p:extLst>
      <p:ext uri="{BB962C8B-B14F-4D97-AF65-F5344CB8AC3E}">
        <p14:creationId xmlns:p14="http://schemas.microsoft.com/office/powerpoint/2010/main" val="2479149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LINETEXTSHAPEGUID" val="da8cd48a-ceed-46f7-bccd-96079fc50349"/>
</p:tagLst>
</file>

<file path=ppt/tags/tag2.xml><?xml version="1.0" encoding="utf-8"?>
<p:tagLst xmlns:a="http://schemas.openxmlformats.org/drawingml/2006/main" xmlns:r="http://schemas.openxmlformats.org/officeDocument/2006/relationships" xmlns:p="http://schemas.openxmlformats.org/presentationml/2006/main">
  <p:tag name="INLINETEXTSHAPEGUID" val="da8cd48a-ceed-46f7-bccd-96079fc50349"/>
</p:tagLst>
</file>

<file path=ppt/tags/tag3.xml><?xml version="1.0" encoding="utf-8"?>
<p:tagLst xmlns:a="http://schemas.openxmlformats.org/drawingml/2006/main" xmlns:r="http://schemas.openxmlformats.org/officeDocument/2006/relationships" xmlns:p="http://schemas.openxmlformats.org/presentationml/2006/main">
  <p:tag name="INLINETEXTSHAPEGUID" val="da8cd48a-ceed-46f7-bccd-96079fc50349"/>
</p:tagLst>
</file>

<file path=ppt/tags/tag4.xml><?xml version="1.0" encoding="utf-8"?>
<p:tagLst xmlns:a="http://schemas.openxmlformats.org/drawingml/2006/main" xmlns:r="http://schemas.openxmlformats.org/officeDocument/2006/relationships" xmlns:p="http://schemas.openxmlformats.org/presentationml/2006/main">
  <p:tag name="INLINETEXTSHAPEGUID" val="da8cd48a-ceed-46f7-bccd-96079fc50349"/>
</p:tagLst>
</file>

<file path=ppt/tags/tag5.xml><?xml version="1.0" encoding="utf-8"?>
<p:tagLst xmlns:a="http://schemas.openxmlformats.org/drawingml/2006/main" xmlns:r="http://schemas.openxmlformats.org/officeDocument/2006/relationships" xmlns:p="http://schemas.openxmlformats.org/presentationml/2006/main">
  <p:tag name="INLINETEXTSHAPEGUID" val="da8cd48a-ceed-46f7-bccd-96079fc50349"/>
</p:tagLst>
</file>

<file path=ppt/tags/tag6.xml><?xml version="1.0" encoding="utf-8"?>
<p:tagLst xmlns:a="http://schemas.openxmlformats.org/drawingml/2006/main" xmlns:r="http://schemas.openxmlformats.org/officeDocument/2006/relationships" xmlns:p="http://schemas.openxmlformats.org/presentationml/2006/main">
  <p:tag name="INLINETEXTSHAPEGUID" val="da8cd48a-ceed-46f7-bccd-96079fc503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3059</TotalTime>
  <Words>1326</Words>
  <Application>Microsoft Office PowerPoint</Application>
  <PresentationFormat>Widescreen</PresentationFormat>
  <Paragraphs>281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Tourism</dc:title>
  <dc:creator>sourav mazumdar</dc:creator>
  <cp:lastModifiedBy>chandradeep singh</cp:lastModifiedBy>
  <cp:revision>269</cp:revision>
  <dcterms:created xsi:type="dcterms:W3CDTF">2022-03-22T08:15:03Z</dcterms:created>
  <dcterms:modified xsi:type="dcterms:W3CDTF">2023-03-29T08:28:17Z</dcterms:modified>
</cp:coreProperties>
</file>